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4"/>
  </p:notesMasterIdLst>
  <p:handoutMasterIdLst>
    <p:handoutMasterId r:id="rId45"/>
  </p:handout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25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DD6A6-2DC4-4632-A4A1-E74C5277F4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8EA83B-0EA6-4E86-98BB-311EE91D8F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3A7204-47F4-47E2-997D-DA11A3F1EDEC}" type="datetimeFigureOut">
              <a:rPr lang="en-US" smtClean="0"/>
              <a:t>01-Mar-21</a:t>
            </a:fld>
            <a:endParaRPr lang="en-US"/>
          </a:p>
        </p:txBody>
      </p:sp>
      <p:sp>
        <p:nvSpPr>
          <p:cNvPr id="4" name="Footer Placeholder 3">
            <a:extLst>
              <a:ext uri="{FF2B5EF4-FFF2-40B4-BE49-F238E27FC236}">
                <a16:creationId xmlns:a16="http://schemas.microsoft.com/office/drawing/2014/main" id="{95F2AD4B-880A-4621-AB0F-AC62F5FFE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DA7892-B9EF-4509-BF86-52AC86DD6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95CAA9-34E9-438A-A467-4E00FB73F3AD}" type="slidenum">
              <a:rPr lang="en-US" smtClean="0"/>
              <a:t>‹#›</a:t>
            </a:fld>
            <a:endParaRPr lang="en-US"/>
          </a:p>
        </p:txBody>
      </p:sp>
    </p:spTree>
    <p:extLst>
      <p:ext uri="{BB962C8B-B14F-4D97-AF65-F5344CB8AC3E}">
        <p14:creationId xmlns:p14="http://schemas.microsoft.com/office/powerpoint/2010/main" val="2916201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1012D-32D9-4CC3-B88A-BE989380621C}" type="datetimeFigureOut">
              <a:rPr lang="en-US" smtClean="0"/>
              <a:t>01-Mar-21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CF947-6D41-4375-9EAE-F5CAE0B9741F}" type="slidenum">
              <a:rPr lang="en-US" smtClean="0"/>
              <a:t>‹#›</a:t>
            </a:fld>
            <a:endParaRPr lang="en-US"/>
          </a:p>
        </p:txBody>
      </p:sp>
    </p:spTree>
    <p:extLst>
      <p:ext uri="{BB962C8B-B14F-4D97-AF65-F5344CB8AC3E}">
        <p14:creationId xmlns:p14="http://schemas.microsoft.com/office/powerpoint/2010/main" val="267217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B226F-DEF0-4399-9C5C-12053F2A2695}" type="datetime1">
              <a:rPr lang="en-US" smtClean="0"/>
              <a:t>01-Mar-21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05247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09E87-48BF-4973-A934-83BB0B7D9BB8}" type="datetime1">
              <a:rPr lang="en-US" smtClean="0"/>
              <a:t>01-Mar-21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256612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20D83-C121-4378-9874-4A7B5E7F6BCA}"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41961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37D1E-6813-4190-9F2B-FF04298D7757}"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141524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1523D8-0685-4F08-A5FF-37F682FD7991}"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57802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373E5-04A9-4F0C-B5A6-5EA0C89B3E15}"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483046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4C1FB-C14C-46DB-98A7-8159738ACAD2}"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72359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0502B-9718-4AE5-85FA-C3135CCC4113}"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64197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C1555-73D3-4A43-B71D-DD51730689F1}"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66325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89F01-7666-495E-9101-FF80EB48FA2D}"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155479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008E10-C836-4A51-9229-52B318CF50A2}" type="datetime1">
              <a:rPr lang="en-US" smtClean="0"/>
              <a:t>01-Mar-21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76646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97730-3A80-417B-804C-AA5602120EB8}" type="datetime1">
              <a:rPr lang="en-US" smtClean="0"/>
              <a:t>01-Mar-21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78001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59D78-11CB-4176-9F50-DC4141EA71DC}" type="datetime1">
              <a:rPr lang="en-US" smtClean="0"/>
              <a:t>01-Mar-21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198233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C54571-215C-4EF5-9014-FD05F005AB24}" type="datetime1">
              <a:rPr lang="en-US" smtClean="0"/>
              <a:t>01-Mar-21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78265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57E6B-A05D-4D83-88F0-D67043A1F325}" type="datetime1">
              <a:rPr lang="en-US" smtClean="0"/>
              <a:t>01-Mar-21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304043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5E1825-35CD-46F2-8AF7-7C3509604A9C}" type="datetime1">
              <a:rPr lang="en-US" smtClean="0"/>
              <a:t>01-Mar-21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40089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AD7432-DB2B-44CF-8CA8-77486246C013}" type="datetime1">
              <a:rPr lang="en-US" smtClean="0"/>
              <a:t>01-Mar-21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6186-3F94-406A-A925-9FC9952FC211}" type="slidenum">
              <a:rPr lang="en-US" smtClean="0"/>
              <a:t>‹#›</a:t>
            </a:fld>
            <a:endParaRPr lang="en-US"/>
          </a:p>
        </p:txBody>
      </p:sp>
    </p:spTree>
    <p:extLst>
      <p:ext uri="{BB962C8B-B14F-4D97-AF65-F5344CB8AC3E}">
        <p14:creationId xmlns:p14="http://schemas.microsoft.com/office/powerpoint/2010/main" val="104229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BFE621-386D-4A2B-ADCA-FFBB25F71A35}" type="datetime1">
              <a:rPr lang="en-US" smtClean="0"/>
              <a:t>01-Mar-21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D36186-3F94-406A-A925-9FC9952FC211}" type="slidenum">
              <a:rPr lang="en-US" smtClean="0"/>
              <a:t>‹#›</a:t>
            </a:fld>
            <a:endParaRPr lang="en-US"/>
          </a:p>
        </p:txBody>
      </p:sp>
    </p:spTree>
    <p:extLst>
      <p:ext uri="{BB962C8B-B14F-4D97-AF65-F5344CB8AC3E}">
        <p14:creationId xmlns:p14="http://schemas.microsoft.com/office/powerpoint/2010/main" val="209108394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no-co.e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1253" y="2541918"/>
            <a:ext cx="7836186" cy="986586"/>
          </a:xfrm>
        </p:spPr>
        <p:txBody>
          <a:bodyPr>
            <a:normAutofit fontScale="85000" lnSpcReduction="20000"/>
          </a:bodyPr>
          <a:lstStyle/>
          <a:p>
            <a:pPr marL="0" marR="0" algn="l">
              <a:lnSpc>
                <a:spcPct val="115000"/>
              </a:lnSpc>
              <a:spcBef>
                <a:spcPts val="0"/>
              </a:spcBef>
              <a:spcAft>
                <a:spcPts val="0"/>
              </a:spcAft>
              <a:tabLst>
                <a:tab pos="1397000" algn="l"/>
              </a:tabLs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CONOCO: “</a:t>
            </a:r>
            <a:r>
              <a:rPr lang="en-US" sz="1800" b="1" dirty="0" err="1">
                <a:solidFill>
                  <a:srgbClr val="0033CC"/>
                </a:solidFill>
                <a:latin typeface="Calibri" panose="020F0502020204030204" pitchFamily="34" charset="0"/>
                <a:cs typeface="Times New Roman" panose="02020603050405020304" pitchFamily="18" charset="0"/>
              </a:rPr>
              <a:t>CO</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ping</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a:t>
            </a:r>
            <a:r>
              <a:rPr lang="en-US" sz="1800" b="1" dirty="0">
                <a:solidFill>
                  <a:srgbClr val="0033CC"/>
                </a:solidFill>
                <a:effectLst/>
                <a:latin typeface="Calibri" panose="020F0502020204030204" pitchFamily="34" charset="0"/>
                <a:ea typeface="Times New Roman" panose="02020603050405020304" pitchFamily="18" charset="0"/>
                <a:cs typeface="Times New Roman" panose="02020603050405020304" pitchFamily="18" charset="0"/>
              </a:rPr>
              <a:t>NO</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mobility during </a:t>
            </a:r>
            <a:r>
              <a:rPr lang="en-US" sz="1800" b="1" dirty="0" err="1">
                <a:solidFill>
                  <a:srgbClr val="0033CC"/>
                </a:solidFill>
                <a:effectLst/>
                <a:latin typeface="Calibri" panose="020F0502020204030204" pitchFamily="34" charset="0"/>
                <a:ea typeface="Times New Roman" panose="02020603050405020304" pitchFamily="18" charset="0"/>
                <a:cs typeface="Times New Roman" panose="02020603050405020304" pitchFamily="18" charset="0"/>
              </a:rPr>
              <a:t>CO</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rona</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Virus times: Learning from each other”</a:t>
            </a:r>
            <a:endParaRPr lang="en-US"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l"/>
            <a:r>
              <a:rPr lang="en-US" sz="1800" b="1" dirty="0">
                <a:solidFill>
                  <a:srgbClr val="000000"/>
                </a:solidFill>
                <a:latin typeface="Calibri" panose="020F0502020204030204" pitchFamily="34" charset="0"/>
                <a:cs typeface="Times New Roman" panose="02020603050405020304" pitchFamily="18" charset="0"/>
              </a:rPr>
              <a:t>Project Number: 2020-1-CY01-KA204-066035</a:t>
            </a:r>
          </a:p>
          <a:p>
            <a:pPr algn="l"/>
            <a:r>
              <a:rPr lang="en-US" sz="1900" b="1" dirty="0">
                <a:solidFill>
                  <a:srgbClr val="000000"/>
                </a:solidFill>
                <a:latin typeface="Calibri" panose="020F0502020204030204" pitchFamily="34" charset="0"/>
                <a:cs typeface="Times New Roman" panose="02020603050405020304" pitchFamily="18" charset="0"/>
              </a:rPr>
              <a:t>Website: </a:t>
            </a:r>
            <a:r>
              <a:rPr lang="en-US" sz="1900" b="1" dirty="0">
                <a:latin typeface="Calibri" panose="020F0502020204030204" pitchFamily="34" charset="0"/>
                <a:cs typeface="Times New Roman" panose="02020603050405020304" pitchFamily="18" charset="0"/>
                <a:hlinkClick r:id="rId2"/>
              </a:rPr>
              <a:t>www.co-no-co.eu</a:t>
            </a:r>
            <a:endParaRPr lang="en-US" sz="1900" b="1" dirty="0">
              <a:latin typeface="Calibri" panose="020F0502020204030204" pitchFamily="34" charset="0"/>
              <a:cs typeface="Times New Roman" panose="02020603050405020304" pitchFamily="18" charset="0"/>
            </a:endParaRPr>
          </a:p>
          <a:p>
            <a:pPr algn="l"/>
            <a:endParaRPr lang="en-US" sz="1800" b="1" dirty="0">
              <a:latin typeface="Calibri" panose="020F0502020204030204" pitchFamily="34" charset="0"/>
              <a:cs typeface="Times New Roman" panose="02020603050405020304" pitchFamily="18" charset="0"/>
            </a:endParaRPr>
          </a:p>
        </p:txBody>
      </p:sp>
      <p:sp>
        <p:nvSpPr>
          <p:cNvPr id="29" name="TextBox 28"/>
          <p:cNvSpPr txBox="1"/>
          <p:nvPr/>
        </p:nvSpPr>
        <p:spPr>
          <a:xfrm>
            <a:off x="6096000" y="4821273"/>
            <a:ext cx="5995221" cy="892552"/>
          </a:xfrm>
          <a:prstGeom prst="rect">
            <a:avLst/>
          </a:prstGeom>
          <a:noFill/>
        </p:spPr>
        <p:txBody>
          <a:bodyPr wrap="square" rtlCol="0">
            <a:spAutoFit/>
          </a:bodyPr>
          <a:lstStyle/>
          <a:p>
            <a:pPr algn="just"/>
            <a:r>
              <a:rPr lang="en-US" sz="1300" dirty="0">
                <a:solidFill>
                  <a:schemeClr val="tx2"/>
                </a:solidFill>
                <a:latin typeface="Arial" panose="020B0604020202020204" pitchFamily="34" charset="0"/>
                <a:cs typeface="Arial" panose="020B0604020202020204" pitchFamily="34" charset="0"/>
              </a:rPr>
              <a:t>This project has been funded with support from the European Commission.</a:t>
            </a:r>
          </a:p>
          <a:p>
            <a:pPr algn="just"/>
            <a:r>
              <a:rPr lang="en-US" sz="1300" dirty="0">
                <a:solidFill>
                  <a:schemeClr val="tx2"/>
                </a:solidFill>
                <a:latin typeface="Arial" panose="020B0604020202020204" pitchFamily="34" charset="0"/>
                <a:cs typeface="Arial" panose="020B0604020202020204" pitchFamily="34" charset="0"/>
              </a:rPr>
              <a:t>This PowerPoint reflects the views only of the author, and the Commission cannot be held responsible for any use which may be made of the information contained herein.</a:t>
            </a:r>
          </a:p>
        </p:txBody>
      </p:sp>
      <p:sp>
        <p:nvSpPr>
          <p:cNvPr id="4" name="AutoShape 2" descr="Erasmus+: Visual identity and logos | EACEA"/>
          <p:cNvSpPr>
            <a:spLocks noChangeAspect="1" noChangeArrowheads="1"/>
          </p:cNvSpPr>
          <p:nvPr/>
        </p:nvSpPr>
        <p:spPr bwMode="auto">
          <a:xfrm>
            <a:off x="155575" y="-479425"/>
            <a:ext cx="4562475"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975" y="245747"/>
            <a:ext cx="4004092" cy="927987"/>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DDC29F5C-9382-4BE2-BC6F-3A8C073489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8814" y="65688"/>
            <a:ext cx="4352815" cy="2216092"/>
          </a:xfrm>
          <a:prstGeom prst="rect">
            <a:avLst/>
          </a:prstGeom>
        </p:spPr>
      </p:pic>
      <p:sp>
        <p:nvSpPr>
          <p:cNvPr id="2" name="TextBox 1"/>
          <p:cNvSpPr txBox="1"/>
          <p:nvPr/>
        </p:nvSpPr>
        <p:spPr>
          <a:xfrm>
            <a:off x="3391253" y="3699334"/>
            <a:ext cx="6515100" cy="646331"/>
          </a:xfrm>
          <a:prstGeom prst="rect">
            <a:avLst/>
          </a:prstGeom>
          <a:noFill/>
        </p:spPr>
        <p:txBody>
          <a:bodyPr wrap="square" rtlCol="0">
            <a:spAutoFit/>
          </a:bodyPr>
          <a:lstStyle/>
          <a:p>
            <a:r>
              <a:rPr lang="en-GB" b="1" dirty="0">
                <a:solidFill>
                  <a:srgbClr val="0000FF"/>
                </a:solidFill>
              </a:rPr>
              <a:t>Title of Presentation: </a:t>
            </a:r>
            <a:r>
              <a:rPr lang="en-US" b="1" dirty="0">
                <a:solidFill>
                  <a:srgbClr val="0000FF"/>
                </a:solidFill>
              </a:rPr>
              <a:t>Assessment of the Kick-off meeting held on October 5th ,2020</a:t>
            </a:r>
            <a:endParaRPr lang="en-GB" b="1" dirty="0">
              <a:solidFill>
                <a:srgbClr val="0000FF"/>
              </a:solidFill>
            </a:endParaRPr>
          </a:p>
        </p:txBody>
      </p:sp>
      <p:sp>
        <p:nvSpPr>
          <p:cNvPr id="5" name="Slide Number Placeholder 4">
            <a:extLst>
              <a:ext uri="{FF2B5EF4-FFF2-40B4-BE49-F238E27FC236}">
                <a16:creationId xmlns:a16="http://schemas.microsoft.com/office/drawing/2014/main" id="{3267F597-C382-4C4F-8068-98FB6624BEAD}"/>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a:t>
            </a:fld>
            <a:endParaRPr lang="en-US" sz="1800" b="1" dirty="0">
              <a:solidFill>
                <a:srgbClr val="0070C0"/>
              </a:solidFill>
            </a:endParaRPr>
          </a:p>
        </p:txBody>
      </p:sp>
    </p:spTree>
    <p:extLst>
      <p:ext uri="{BB962C8B-B14F-4D97-AF65-F5344CB8AC3E}">
        <p14:creationId xmlns:p14="http://schemas.microsoft.com/office/powerpoint/2010/main" val="389970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discussions were constructive and focused on concrete solutions. Number of responses: 9 responses.">
            <a:extLst>
              <a:ext uri="{FF2B5EF4-FFF2-40B4-BE49-F238E27FC236}">
                <a16:creationId xmlns:a16="http://schemas.microsoft.com/office/drawing/2014/main" id="{AFA49207-9CAB-4C91-AF03-C8D73FF41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144" y="925032"/>
            <a:ext cx="10280855" cy="488742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E386D323-CB83-4CB3-87C6-35E0F2CCD2AF}"/>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10</a:t>
            </a:fld>
            <a:endParaRPr lang="en-US" sz="1800" b="1" dirty="0">
              <a:solidFill>
                <a:srgbClr val="0070C0"/>
              </a:solidFill>
            </a:endParaRPr>
          </a:p>
        </p:txBody>
      </p:sp>
      <p:pic>
        <p:nvPicPr>
          <p:cNvPr id="7" name="Picture 6">
            <a:extLst>
              <a:ext uri="{FF2B5EF4-FFF2-40B4-BE49-F238E27FC236}">
                <a16:creationId xmlns:a16="http://schemas.microsoft.com/office/drawing/2014/main" id="{B7B76209-FEEB-4484-8A90-A86795FCA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FE525529-9A15-47D4-A102-6FC13A1140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61250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Everybody had ample opportunities to express themselves. Number of responses: 9 responses.">
            <a:extLst>
              <a:ext uri="{FF2B5EF4-FFF2-40B4-BE49-F238E27FC236}">
                <a16:creationId xmlns:a16="http://schemas.microsoft.com/office/drawing/2014/main" id="{DD6857F9-2C19-46A7-AFEA-F45E27227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53" y="842284"/>
            <a:ext cx="10639646" cy="505798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F8C3214C-1183-41C7-8277-9AD1A0A73550}"/>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11</a:t>
            </a:fld>
            <a:endParaRPr lang="en-US" sz="1800" b="1" dirty="0">
              <a:solidFill>
                <a:srgbClr val="0070C0"/>
              </a:solidFill>
            </a:endParaRPr>
          </a:p>
        </p:txBody>
      </p:sp>
      <p:pic>
        <p:nvPicPr>
          <p:cNvPr id="7" name="Picture 6">
            <a:extLst>
              <a:ext uri="{FF2B5EF4-FFF2-40B4-BE49-F238E27FC236}">
                <a16:creationId xmlns:a16="http://schemas.microsoft.com/office/drawing/2014/main" id="{7360F9D5-F25E-4E64-AF99-43622DB6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C975E157-C6B2-4FD0-98B1-3712EA51CF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18455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meeting enabled me to understand better the challenges faced by the other countries. Number of responses: 9 responses.">
            <a:extLst>
              <a:ext uri="{FF2B5EF4-FFF2-40B4-BE49-F238E27FC236}">
                <a16:creationId xmlns:a16="http://schemas.microsoft.com/office/drawing/2014/main" id="{712E5BAF-30A1-4DE0-B1EB-35B661617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632" y="1036944"/>
            <a:ext cx="10063536" cy="478411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26314A96-63F6-4A01-88B1-9C456BE71BCD}"/>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12</a:t>
            </a:fld>
            <a:endParaRPr lang="en-US" sz="1800" b="1" dirty="0">
              <a:solidFill>
                <a:srgbClr val="0070C0"/>
              </a:solidFill>
            </a:endParaRPr>
          </a:p>
        </p:txBody>
      </p:sp>
      <p:pic>
        <p:nvPicPr>
          <p:cNvPr id="7" name="Picture 6">
            <a:extLst>
              <a:ext uri="{FF2B5EF4-FFF2-40B4-BE49-F238E27FC236}">
                <a16:creationId xmlns:a16="http://schemas.microsoft.com/office/drawing/2014/main" id="{3F624F15-2A63-47FB-A74C-F5AD29281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AE30B923-B04D-4BA4-A68F-11FAB956A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40537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I understand much better the tasks ahead and the role of my institution/ organization in the future activities. Number of responses: 9 responses.">
            <a:extLst>
              <a:ext uri="{FF2B5EF4-FFF2-40B4-BE49-F238E27FC236}">
                <a16:creationId xmlns:a16="http://schemas.microsoft.com/office/drawing/2014/main" id="{BE045929-61CF-41CA-9BF9-CCC1EFA79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084" y="815906"/>
            <a:ext cx="9842939" cy="5002213"/>
          </a:xfrm>
          <a:prstGeom prst="rect">
            <a:avLst/>
          </a:prstGeom>
          <a:solidFill>
            <a:schemeClr val="bg1"/>
          </a:solidFill>
        </p:spPr>
      </p:pic>
      <p:sp>
        <p:nvSpPr>
          <p:cNvPr id="6" name="Slide Number Placeholder 4">
            <a:extLst>
              <a:ext uri="{FF2B5EF4-FFF2-40B4-BE49-F238E27FC236}">
                <a16:creationId xmlns:a16="http://schemas.microsoft.com/office/drawing/2014/main" id="{BB8ECC40-26AD-4C3A-8C46-4813242E2A68}"/>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13</a:t>
            </a:fld>
            <a:endParaRPr lang="en-US" sz="1800" b="1" dirty="0">
              <a:solidFill>
                <a:srgbClr val="0070C0"/>
              </a:solidFill>
            </a:endParaRPr>
          </a:p>
        </p:txBody>
      </p:sp>
      <p:pic>
        <p:nvPicPr>
          <p:cNvPr id="7" name="Picture 6">
            <a:extLst>
              <a:ext uri="{FF2B5EF4-FFF2-40B4-BE49-F238E27FC236}">
                <a16:creationId xmlns:a16="http://schemas.microsoft.com/office/drawing/2014/main" id="{EEFA7DD0-168C-4352-84C3-F67FEDA63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B9879F5E-FA7B-4262-AEC4-A63786AA5A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74264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upcoming timeline and milestones were clearly presented. Number of responses: 9 responses.">
            <a:extLst>
              <a:ext uri="{FF2B5EF4-FFF2-40B4-BE49-F238E27FC236}">
                <a16:creationId xmlns:a16="http://schemas.microsoft.com/office/drawing/2014/main" id="{A7D19AAD-C360-4776-A1BB-31B7EF908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73" y="619760"/>
            <a:ext cx="10507627" cy="49952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0BC8F428-67C1-4DEA-921E-0F0A99DAB78C}"/>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14</a:t>
            </a:fld>
            <a:endParaRPr lang="en-US" sz="1800" b="1" dirty="0">
              <a:solidFill>
                <a:srgbClr val="0070C0"/>
              </a:solidFill>
            </a:endParaRPr>
          </a:p>
        </p:txBody>
      </p:sp>
      <p:pic>
        <p:nvPicPr>
          <p:cNvPr id="7" name="Picture 6">
            <a:extLst>
              <a:ext uri="{FF2B5EF4-FFF2-40B4-BE49-F238E27FC236}">
                <a16:creationId xmlns:a16="http://schemas.microsoft.com/office/drawing/2014/main" id="{87EC940D-B8F8-4248-B2FB-8C670DF95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5C4E7EE2-1423-4A0F-9360-AE2300182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36870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meeting took care of the issues arising from the Coronavirus pandemic and considered appropriate action. Number of responses: 9 responses.">
            <a:extLst>
              <a:ext uri="{FF2B5EF4-FFF2-40B4-BE49-F238E27FC236}">
                <a16:creationId xmlns:a16="http://schemas.microsoft.com/office/drawing/2014/main" id="{6553F042-BDDA-4565-B76A-647F2F5E0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119" y="798276"/>
            <a:ext cx="10353041" cy="526144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FA7C702E-DDD3-4EE8-8FFB-C588880FCF4F}"/>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15</a:t>
            </a:fld>
            <a:endParaRPr lang="en-US" sz="1800" b="1" dirty="0">
              <a:solidFill>
                <a:srgbClr val="0070C0"/>
              </a:solidFill>
            </a:endParaRPr>
          </a:p>
        </p:txBody>
      </p:sp>
      <p:pic>
        <p:nvPicPr>
          <p:cNvPr id="7" name="Picture 6">
            <a:extLst>
              <a:ext uri="{FF2B5EF4-FFF2-40B4-BE49-F238E27FC236}">
                <a16:creationId xmlns:a16="http://schemas.microsoft.com/office/drawing/2014/main" id="{3DBFF8B5-AE3E-4F62-A25D-AA81FB5BA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ACF2502E-85E6-40E6-9AAD-91546112C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69673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BE4CB-0294-4569-9C92-4E57D38E835E}"/>
              </a:ext>
            </a:extLst>
          </p:cNvPr>
          <p:cNvSpPr txBox="1"/>
          <p:nvPr/>
        </p:nvSpPr>
        <p:spPr>
          <a:xfrm>
            <a:off x="1571348" y="2192784"/>
            <a:ext cx="9197266" cy="1446550"/>
          </a:xfrm>
          <a:prstGeom prst="rect">
            <a:avLst/>
          </a:prstGeom>
          <a:noFill/>
        </p:spPr>
        <p:txBody>
          <a:bodyPr wrap="square">
            <a:spAutoFit/>
          </a:bodyPr>
          <a:lstStyle>
            <a:defPPr>
              <a:defRPr lang="en-US"/>
            </a:defPPr>
            <a:lvl1pPr>
              <a:defRPr sz="4400" b="0" i="0">
                <a:solidFill>
                  <a:srgbClr val="000000"/>
                </a:solidFill>
                <a:effectLst/>
                <a:latin typeface="Google Sans"/>
              </a:defRPr>
            </a:lvl1pPr>
          </a:lstStyle>
          <a:p>
            <a:r>
              <a:rPr lang="en-US" dirty="0"/>
              <a:t>The information given helped me better understand…</a:t>
            </a:r>
          </a:p>
        </p:txBody>
      </p:sp>
      <p:sp>
        <p:nvSpPr>
          <p:cNvPr id="6" name="Slide Number Placeholder 4">
            <a:extLst>
              <a:ext uri="{FF2B5EF4-FFF2-40B4-BE49-F238E27FC236}">
                <a16:creationId xmlns:a16="http://schemas.microsoft.com/office/drawing/2014/main" id="{45963727-D366-4FB0-928E-323D1FBFA998}"/>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16</a:t>
            </a:fld>
            <a:endParaRPr lang="en-US" sz="1800" b="1" dirty="0">
              <a:solidFill>
                <a:srgbClr val="0070C0"/>
              </a:solidFill>
            </a:endParaRPr>
          </a:p>
        </p:txBody>
      </p:sp>
      <p:pic>
        <p:nvPicPr>
          <p:cNvPr id="7" name="Picture 6">
            <a:extLst>
              <a:ext uri="{FF2B5EF4-FFF2-40B4-BE49-F238E27FC236}">
                <a16:creationId xmlns:a16="http://schemas.microsoft.com/office/drawing/2014/main" id="{C3D4D8C3-612E-49EA-8F8E-76EBC8115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5673F659-A493-4DAB-AB42-FDD818786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73170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a) The Activities of the project and the linkage with the Deliverables.. Number of responses: 9 responses.">
            <a:extLst>
              <a:ext uri="{FF2B5EF4-FFF2-40B4-BE49-F238E27FC236}">
                <a16:creationId xmlns:a16="http://schemas.microsoft.com/office/drawing/2014/main" id="{EC9CFA2E-5BFC-47EE-BFCB-3F06DB0EE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280" y="977791"/>
            <a:ext cx="10312400" cy="49024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9BA848D9-B125-427F-9693-B096F5A61AC9}"/>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17</a:t>
            </a:fld>
            <a:endParaRPr lang="en-US" sz="1800" b="1" dirty="0">
              <a:solidFill>
                <a:srgbClr val="0070C0"/>
              </a:solidFill>
            </a:endParaRPr>
          </a:p>
        </p:txBody>
      </p:sp>
      <p:pic>
        <p:nvPicPr>
          <p:cNvPr id="7" name="Picture 6">
            <a:extLst>
              <a:ext uri="{FF2B5EF4-FFF2-40B4-BE49-F238E27FC236}">
                <a16:creationId xmlns:a16="http://schemas.microsoft.com/office/drawing/2014/main" id="{2892830A-94E6-45F6-8864-57770B8FF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5015A979-C112-43D5-8D87-C6A77428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80204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b) The interactions and links between the different activities. Number of responses: 9 responses.">
            <a:extLst>
              <a:ext uri="{FF2B5EF4-FFF2-40B4-BE49-F238E27FC236}">
                <a16:creationId xmlns:a16="http://schemas.microsoft.com/office/drawing/2014/main" id="{4919C176-6823-4D46-814C-F1B3C310A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001" y="1057942"/>
            <a:ext cx="10459641" cy="497241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D1B6B2CB-BB5C-4AE2-BC33-7E51411EC749}"/>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18</a:t>
            </a:fld>
            <a:endParaRPr lang="en-US" sz="1800" b="1" dirty="0">
              <a:solidFill>
                <a:srgbClr val="0070C0"/>
              </a:solidFill>
            </a:endParaRPr>
          </a:p>
        </p:txBody>
      </p:sp>
      <p:pic>
        <p:nvPicPr>
          <p:cNvPr id="7" name="Picture 6">
            <a:extLst>
              <a:ext uri="{FF2B5EF4-FFF2-40B4-BE49-F238E27FC236}">
                <a16:creationId xmlns:a16="http://schemas.microsoft.com/office/drawing/2014/main" id="{929E1874-7CAB-4CD8-9A04-81B70A1EB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B262ED6D-1A76-4139-851E-D60A07EA4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80590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c) The further time framework and deadlines to be respected by all the partners. Number of responses: 9 responses.">
            <a:extLst>
              <a:ext uri="{FF2B5EF4-FFF2-40B4-BE49-F238E27FC236}">
                <a16:creationId xmlns:a16="http://schemas.microsoft.com/office/drawing/2014/main" id="{18ADF6FC-0677-4D86-BAE5-D6BE968DF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40" y="973272"/>
            <a:ext cx="10331410" cy="49114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BCF0AD2F-5A34-498E-9A27-7FAFA0479C8D}"/>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19</a:t>
            </a:fld>
            <a:endParaRPr lang="en-US" sz="1800" b="1" dirty="0">
              <a:solidFill>
                <a:srgbClr val="0070C0"/>
              </a:solidFill>
            </a:endParaRPr>
          </a:p>
        </p:txBody>
      </p:sp>
      <p:pic>
        <p:nvPicPr>
          <p:cNvPr id="7" name="Picture 6">
            <a:extLst>
              <a:ext uri="{FF2B5EF4-FFF2-40B4-BE49-F238E27FC236}">
                <a16:creationId xmlns:a16="http://schemas.microsoft.com/office/drawing/2014/main" id="{FDE10D38-85D7-4075-9A74-FB6BF60D2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C237A6A3-F2A6-4CCE-B106-4E7A6E252B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47390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024162-00EC-4582-A06F-D3B71BE121F0}"/>
              </a:ext>
            </a:extLst>
          </p:cNvPr>
          <p:cNvSpPr>
            <a:spLocks noGrp="1"/>
          </p:cNvSpPr>
          <p:nvPr>
            <p:ph type="title"/>
          </p:nvPr>
        </p:nvSpPr>
        <p:spPr>
          <a:xfrm>
            <a:off x="2010742" y="780204"/>
            <a:ext cx="9424324" cy="1039236"/>
          </a:xfrm>
        </p:spPr>
        <p:txBody>
          <a:bodyPr>
            <a:noAutofit/>
          </a:bodyPr>
          <a:lstStyle/>
          <a:p>
            <a:r>
              <a:rPr lang="en-GB" sz="2400" dirty="0">
                <a:solidFill>
                  <a:schemeClr val="accent2">
                    <a:lumMod val="50000"/>
                  </a:schemeClr>
                </a:solidFill>
              </a:rPr>
              <a:t>The Questionnaire was sent to all partners with the following format:</a:t>
            </a:r>
          </a:p>
        </p:txBody>
      </p:sp>
      <p:pic>
        <p:nvPicPr>
          <p:cNvPr id="6" name="Picture 5">
            <a:extLst>
              <a:ext uri="{FF2B5EF4-FFF2-40B4-BE49-F238E27FC236}">
                <a16:creationId xmlns:a16="http://schemas.microsoft.com/office/drawing/2014/main" id="{3B94E44E-70B4-4FA7-A132-7C8BCBDB2DEC}"/>
              </a:ext>
            </a:extLst>
          </p:cNvPr>
          <p:cNvPicPr>
            <a:picLocks noChangeAspect="1"/>
          </p:cNvPicPr>
          <p:nvPr/>
        </p:nvPicPr>
        <p:blipFill>
          <a:blip r:embed="rId2"/>
          <a:stretch>
            <a:fillRect/>
          </a:stretch>
        </p:blipFill>
        <p:spPr>
          <a:xfrm>
            <a:off x="2743200" y="1728000"/>
            <a:ext cx="7658292" cy="5538138"/>
          </a:xfrm>
          <a:prstGeom prst="rect">
            <a:avLst/>
          </a:prstGeom>
        </p:spPr>
      </p:pic>
      <p:sp>
        <p:nvSpPr>
          <p:cNvPr id="7" name="Slide Number Placeholder 4">
            <a:extLst>
              <a:ext uri="{FF2B5EF4-FFF2-40B4-BE49-F238E27FC236}">
                <a16:creationId xmlns:a16="http://schemas.microsoft.com/office/drawing/2014/main" id="{48C75409-D9AC-4E95-8FF4-B7D032C77628}"/>
              </a:ext>
            </a:extLst>
          </p:cNvPr>
          <p:cNvSpPr txBox="1">
            <a:spLocks/>
          </p:cNvSpPr>
          <p:nvPr/>
        </p:nvSpPr>
        <p:spPr>
          <a:xfrm>
            <a:off x="11159483" y="6189433"/>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36186-3F94-406A-A925-9FC9952FC211}" type="slidenum">
              <a:rPr lang="en-US" sz="1800" b="1" smtClean="0">
                <a:solidFill>
                  <a:srgbClr val="0070C0"/>
                </a:solidFill>
              </a:rPr>
              <a:pPr/>
              <a:t>2</a:t>
            </a:fld>
            <a:endParaRPr lang="en-US" sz="1800" b="1" dirty="0">
              <a:solidFill>
                <a:srgbClr val="0070C0"/>
              </a:solidFill>
            </a:endParaRPr>
          </a:p>
        </p:txBody>
      </p:sp>
      <p:pic>
        <p:nvPicPr>
          <p:cNvPr id="8" name="Picture 7" descr="Icon&#10;&#10;Description automatically generated with low confidence">
            <a:extLst>
              <a:ext uri="{FF2B5EF4-FFF2-40B4-BE49-F238E27FC236}">
                <a16:creationId xmlns:a16="http://schemas.microsoft.com/office/drawing/2014/main" id="{14901F9D-A0F4-4F54-8DED-AB9F9145D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pic>
        <p:nvPicPr>
          <p:cNvPr id="9" name="Picture 8">
            <a:extLst>
              <a:ext uri="{FF2B5EF4-FFF2-40B4-BE49-F238E27FC236}">
                <a16:creationId xmlns:a16="http://schemas.microsoft.com/office/drawing/2014/main" id="{DA0DD483-0DC0-42FA-8539-97BA30DA9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spTree>
    <p:extLst>
      <p:ext uri="{BB962C8B-B14F-4D97-AF65-F5344CB8AC3E}">
        <p14:creationId xmlns:p14="http://schemas.microsoft.com/office/powerpoint/2010/main" val="191123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d) The contribution of each partner as to the horizontal activities. Number of responses: 9 responses.">
            <a:extLst>
              <a:ext uri="{FF2B5EF4-FFF2-40B4-BE49-F238E27FC236}">
                <a16:creationId xmlns:a16="http://schemas.microsoft.com/office/drawing/2014/main" id="{86F5A624-9BAC-4661-A205-13C8DF121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840" y="719224"/>
            <a:ext cx="10546080" cy="501350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B20B384B-135F-48A4-8A07-ED0538F4B6FF}"/>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20</a:t>
            </a:fld>
            <a:endParaRPr lang="en-US" sz="1800" b="1" dirty="0">
              <a:solidFill>
                <a:srgbClr val="0070C0"/>
              </a:solidFill>
            </a:endParaRPr>
          </a:p>
        </p:txBody>
      </p:sp>
      <p:pic>
        <p:nvPicPr>
          <p:cNvPr id="7" name="Picture 6">
            <a:extLst>
              <a:ext uri="{FF2B5EF4-FFF2-40B4-BE49-F238E27FC236}">
                <a16:creationId xmlns:a16="http://schemas.microsoft.com/office/drawing/2014/main" id="{A761A2D5-A31A-46CE-AA40-AA06FDD20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F2F09F0E-BCDF-41D2-BE4B-2A828E6EF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69067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e) The deliverables each partner has to produce or to contribute to going forward. Number of responses: 9 responses.">
            <a:extLst>
              <a:ext uri="{FF2B5EF4-FFF2-40B4-BE49-F238E27FC236}">
                <a16:creationId xmlns:a16="http://schemas.microsoft.com/office/drawing/2014/main" id="{7FB63C08-2E23-4B33-97EA-383973252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754557"/>
            <a:ext cx="10403840" cy="4945889"/>
          </a:xfrm>
          <a:prstGeom prst="rect">
            <a:avLst/>
          </a:prstGeom>
          <a:solidFill>
            <a:schemeClr val="bg1"/>
          </a:solidFill>
        </p:spPr>
      </p:pic>
      <p:sp>
        <p:nvSpPr>
          <p:cNvPr id="6" name="Slide Number Placeholder 4">
            <a:extLst>
              <a:ext uri="{FF2B5EF4-FFF2-40B4-BE49-F238E27FC236}">
                <a16:creationId xmlns:a16="http://schemas.microsoft.com/office/drawing/2014/main" id="{6CBEF079-D451-429C-B25F-9046B03F3F62}"/>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21</a:t>
            </a:fld>
            <a:endParaRPr lang="en-US" sz="1800" b="1" dirty="0">
              <a:solidFill>
                <a:srgbClr val="0070C0"/>
              </a:solidFill>
            </a:endParaRPr>
          </a:p>
        </p:txBody>
      </p:sp>
      <p:pic>
        <p:nvPicPr>
          <p:cNvPr id="7" name="Picture 6">
            <a:extLst>
              <a:ext uri="{FF2B5EF4-FFF2-40B4-BE49-F238E27FC236}">
                <a16:creationId xmlns:a16="http://schemas.microsoft.com/office/drawing/2014/main" id="{27CF5F39-B5DA-4EDE-9684-C811D202F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CD1B01D4-D540-4AED-9442-42438FA3C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35403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2D577-58A6-4D37-B1FE-2C74D56B9B86}"/>
              </a:ext>
            </a:extLst>
          </p:cNvPr>
          <p:cNvSpPr txBox="1"/>
          <p:nvPr/>
        </p:nvSpPr>
        <p:spPr>
          <a:xfrm>
            <a:off x="2125136" y="2853717"/>
            <a:ext cx="7941728" cy="830997"/>
          </a:xfrm>
          <a:prstGeom prst="rect">
            <a:avLst/>
          </a:prstGeom>
          <a:noFill/>
        </p:spPr>
        <p:txBody>
          <a:bodyPr wrap="square">
            <a:spAutoFit/>
          </a:bodyPr>
          <a:lstStyle/>
          <a:p>
            <a:r>
              <a:rPr lang="en-US" sz="4800" dirty="0">
                <a:solidFill>
                  <a:srgbClr val="000000"/>
                </a:solidFill>
                <a:latin typeface="Google Sans"/>
              </a:rPr>
              <a:t>2. Organisation of the Meeting</a:t>
            </a:r>
          </a:p>
        </p:txBody>
      </p:sp>
      <p:sp>
        <p:nvSpPr>
          <p:cNvPr id="6" name="Slide Number Placeholder 4">
            <a:extLst>
              <a:ext uri="{FF2B5EF4-FFF2-40B4-BE49-F238E27FC236}">
                <a16:creationId xmlns:a16="http://schemas.microsoft.com/office/drawing/2014/main" id="{BFEED5A6-D5F2-4AB9-A5FD-371C6986767B}"/>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22</a:t>
            </a:fld>
            <a:endParaRPr lang="en-US" sz="1800" b="1" dirty="0">
              <a:solidFill>
                <a:srgbClr val="0070C0"/>
              </a:solidFill>
            </a:endParaRPr>
          </a:p>
        </p:txBody>
      </p:sp>
      <p:pic>
        <p:nvPicPr>
          <p:cNvPr id="7" name="Picture 6">
            <a:extLst>
              <a:ext uri="{FF2B5EF4-FFF2-40B4-BE49-F238E27FC236}">
                <a16:creationId xmlns:a16="http://schemas.microsoft.com/office/drawing/2014/main" id="{42591D23-4460-4CD0-9DA7-1994AD9DC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E5798788-B484-47E6-BEAE-8F297BC02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661121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meeting was very well organized. Number of responses: 9 responses.">
            <a:extLst>
              <a:ext uri="{FF2B5EF4-FFF2-40B4-BE49-F238E27FC236}">
                <a16:creationId xmlns:a16="http://schemas.microsoft.com/office/drawing/2014/main" id="{3E128D8E-0BC0-4922-AF30-124A79C38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749" y="799303"/>
            <a:ext cx="10309716" cy="49011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94CAE05B-CCA3-408F-A9BA-E2AB7921B35B}"/>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23</a:t>
            </a:fld>
            <a:endParaRPr lang="en-US" sz="1800" b="1" dirty="0">
              <a:solidFill>
                <a:srgbClr val="0070C0"/>
              </a:solidFill>
            </a:endParaRPr>
          </a:p>
        </p:txBody>
      </p:sp>
      <p:pic>
        <p:nvPicPr>
          <p:cNvPr id="7" name="Picture 6">
            <a:extLst>
              <a:ext uri="{FF2B5EF4-FFF2-40B4-BE49-F238E27FC236}">
                <a16:creationId xmlns:a16="http://schemas.microsoft.com/office/drawing/2014/main" id="{5C7B9019-F68D-4012-9A90-5393F629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AA7BD664-D609-4C04-8AA0-24B72F653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71144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participants received well on time all information. Number of responses: 9 responses.">
            <a:extLst>
              <a:ext uri="{FF2B5EF4-FFF2-40B4-BE49-F238E27FC236}">
                <a16:creationId xmlns:a16="http://schemas.microsoft.com/office/drawing/2014/main" id="{63E06951-540E-48F0-80F3-5A1F354DB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337" y="732069"/>
            <a:ext cx="10358745" cy="49244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123CD392-5B3C-4B30-8B29-4554AB0E3BFB}"/>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24</a:t>
            </a:fld>
            <a:endParaRPr lang="en-US" sz="1800" b="1" dirty="0">
              <a:solidFill>
                <a:srgbClr val="0070C0"/>
              </a:solidFill>
            </a:endParaRPr>
          </a:p>
        </p:txBody>
      </p:sp>
      <p:pic>
        <p:nvPicPr>
          <p:cNvPr id="7" name="Picture 6">
            <a:extLst>
              <a:ext uri="{FF2B5EF4-FFF2-40B4-BE49-F238E27FC236}">
                <a16:creationId xmlns:a16="http://schemas.microsoft.com/office/drawing/2014/main" id="{CB82F02A-FE41-422C-B65B-EA95C57E0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05E44E12-16E8-42C3-B285-A20D64000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63135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ONLINE LINK was appropriate for the work during the meeting.. Number of responses: 9 responses.">
            <a:extLst>
              <a:ext uri="{FF2B5EF4-FFF2-40B4-BE49-F238E27FC236}">
                <a16:creationId xmlns:a16="http://schemas.microsoft.com/office/drawing/2014/main" id="{CFF9CA44-FCB7-43F2-9FDA-8897AE2F5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12" y="945614"/>
            <a:ext cx="9979051" cy="47439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17CCAF8-0A4B-4E0C-BF58-CBAA668789B8}"/>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25</a:t>
            </a:fld>
            <a:endParaRPr lang="en-US" sz="1800" b="1" dirty="0">
              <a:solidFill>
                <a:srgbClr val="0070C0"/>
              </a:solidFill>
            </a:endParaRPr>
          </a:p>
        </p:txBody>
      </p:sp>
      <p:pic>
        <p:nvPicPr>
          <p:cNvPr id="7" name="Picture 6">
            <a:extLst>
              <a:ext uri="{FF2B5EF4-FFF2-40B4-BE49-F238E27FC236}">
                <a16:creationId xmlns:a16="http://schemas.microsoft.com/office/drawing/2014/main" id="{A225A8E3-FD9A-44E1-810C-94600FADA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88849FE7-6C3E-4113-B430-D596071E9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27739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53ECB-F1AE-49F3-AB5E-3986FBF8AD62}"/>
              </a:ext>
            </a:extLst>
          </p:cNvPr>
          <p:cNvSpPr txBox="1"/>
          <p:nvPr/>
        </p:nvSpPr>
        <p:spPr>
          <a:xfrm>
            <a:off x="1621654" y="2847058"/>
            <a:ext cx="8948691" cy="830997"/>
          </a:xfrm>
          <a:prstGeom prst="rect">
            <a:avLst/>
          </a:prstGeom>
          <a:noFill/>
        </p:spPr>
        <p:txBody>
          <a:bodyPr wrap="square">
            <a:spAutoFit/>
          </a:bodyPr>
          <a:lstStyle/>
          <a:p>
            <a:r>
              <a:rPr lang="en-US" sz="4800" dirty="0">
                <a:solidFill>
                  <a:srgbClr val="000000"/>
                </a:solidFill>
                <a:latin typeface="Google Sans"/>
              </a:rPr>
              <a:t>3. The current status of the project</a:t>
            </a:r>
          </a:p>
        </p:txBody>
      </p:sp>
      <p:sp>
        <p:nvSpPr>
          <p:cNvPr id="6" name="Slide Number Placeholder 4">
            <a:extLst>
              <a:ext uri="{FF2B5EF4-FFF2-40B4-BE49-F238E27FC236}">
                <a16:creationId xmlns:a16="http://schemas.microsoft.com/office/drawing/2014/main" id="{45826685-5482-45A0-B152-F10B09F8AD88}"/>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26</a:t>
            </a:fld>
            <a:endParaRPr lang="en-US" sz="1800" b="1" dirty="0">
              <a:solidFill>
                <a:srgbClr val="0070C0"/>
              </a:solidFill>
            </a:endParaRPr>
          </a:p>
        </p:txBody>
      </p:sp>
      <p:pic>
        <p:nvPicPr>
          <p:cNvPr id="7" name="Picture 6">
            <a:extLst>
              <a:ext uri="{FF2B5EF4-FFF2-40B4-BE49-F238E27FC236}">
                <a16:creationId xmlns:a16="http://schemas.microsoft.com/office/drawing/2014/main" id="{1F7A7384-BE13-4A0C-B42A-23B15D65E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DA9151C7-9DBA-4A0F-BAAD-59EA3DBD2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40763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products/ deliverables already produced/ identified are contributing to the Aims and Objectives. Number of responses: 9 responses.">
            <a:extLst>
              <a:ext uri="{FF2B5EF4-FFF2-40B4-BE49-F238E27FC236}">
                <a16:creationId xmlns:a16="http://schemas.microsoft.com/office/drawing/2014/main" id="{72285F9F-98E4-4139-83AB-19811A674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828" y="867683"/>
            <a:ext cx="10079891" cy="512263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BA1BD362-5828-4B81-A059-50D5FD3FDD28}"/>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27</a:t>
            </a:fld>
            <a:endParaRPr lang="en-US" sz="1800" b="1" dirty="0">
              <a:solidFill>
                <a:srgbClr val="0070C0"/>
              </a:solidFill>
            </a:endParaRPr>
          </a:p>
        </p:txBody>
      </p:sp>
      <p:pic>
        <p:nvPicPr>
          <p:cNvPr id="7" name="Picture 6">
            <a:extLst>
              <a:ext uri="{FF2B5EF4-FFF2-40B4-BE49-F238E27FC236}">
                <a16:creationId xmlns:a16="http://schemas.microsoft.com/office/drawing/2014/main" id="{AA6DC42D-1FFD-4685-A7C8-C65E89294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DACC3B79-BD89-4251-A467-8302CB5C65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18935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products/ deliverables already produced/ identified are in the context of the work plan and in agreement with the proposed timetable. Number of responses: 9 responses.">
            <a:extLst>
              <a:ext uri="{FF2B5EF4-FFF2-40B4-BE49-F238E27FC236}">
                <a16:creationId xmlns:a16="http://schemas.microsoft.com/office/drawing/2014/main" id="{161B72FF-8446-4367-A22E-CE8F3768B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980" y="981344"/>
            <a:ext cx="10042860" cy="510381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9EAD6984-AF2A-4728-9B7B-4BDF893A5B0D}"/>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28</a:t>
            </a:fld>
            <a:endParaRPr lang="en-US" sz="1800" b="1" dirty="0">
              <a:solidFill>
                <a:srgbClr val="0070C0"/>
              </a:solidFill>
            </a:endParaRPr>
          </a:p>
        </p:txBody>
      </p:sp>
      <p:pic>
        <p:nvPicPr>
          <p:cNvPr id="7" name="Picture 6">
            <a:extLst>
              <a:ext uri="{FF2B5EF4-FFF2-40B4-BE49-F238E27FC236}">
                <a16:creationId xmlns:a16="http://schemas.microsoft.com/office/drawing/2014/main" id="{73F499BF-0A8C-4728-AB4A-7D2D610F3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92ED8A24-8C7D-42DC-8DB8-FED294492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80317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obstacles/ risks identified up to this point have been handled adequately. Number of responses: 9 responses.">
            <a:extLst>
              <a:ext uri="{FF2B5EF4-FFF2-40B4-BE49-F238E27FC236}">
                <a16:creationId xmlns:a16="http://schemas.microsoft.com/office/drawing/2014/main" id="{D30E512B-473B-4207-BB04-3FF264808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492" y="1046536"/>
            <a:ext cx="10507627" cy="49952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CC484889-B04A-4B66-98C3-4191DC15EF59}"/>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29</a:t>
            </a:fld>
            <a:endParaRPr lang="en-US" sz="1800" b="1" dirty="0">
              <a:solidFill>
                <a:srgbClr val="0070C0"/>
              </a:solidFill>
            </a:endParaRPr>
          </a:p>
        </p:txBody>
      </p:sp>
      <p:pic>
        <p:nvPicPr>
          <p:cNvPr id="7" name="Picture 6">
            <a:extLst>
              <a:ext uri="{FF2B5EF4-FFF2-40B4-BE49-F238E27FC236}">
                <a16:creationId xmlns:a16="http://schemas.microsoft.com/office/drawing/2014/main" id="{8761B54C-AD38-4072-A936-BF7CA4B71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2338F88F-C3A3-4C81-A50C-B2ADD7692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35852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9E00AF-C464-447E-8F6B-F1225E5DA6CC}"/>
              </a:ext>
            </a:extLst>
          </p:cNvPr>
          <p:cNvPicPr>
            <a:picLocks noChangeAspect="1"/>
          </p:cNvPicPr>
          <p:nvPr/>
        </p:nvPicPr>
        <p:blipFill rotWithShape="1">
          <a:blip r:embed="rId2"/>
          <a:srcRect l="22334" t="38519" r="23916" b="34666"/>
          <a:stretch/>
        </p:blipFill>
        <p:spPr>
          <a:xfrm>
            <a:off x="0" y="2006482"/>
            <a:ext cx="12192000" cy="3307080"/>
          </a:xfrm>
          <a:prstGeom prst="rect">
            <a:avLst/>
          </a:prstGeom>
        </p:spPr>
      </p:pic>
      <p:sp>
        <p:nvSpPr>
          <p:cNvPr id="5" name="Slide Number Placeholder 4">
            <a:extLst>
              <a:ext uri="{FF2B5EF4-FFF2-40B4-BE49-F238E27FC236}">
                <a16:creationId xmlns:a16="http://schemas.microsoft.com/office/drawing/2014/main" id="{BC8F3545-11E9-419C-A1D6-D608285C3E5B}"/>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a:t>
            </a:fld>
            <a:endParaRPr lang="en-US" sz="1800" b="1" dirty="0">
              <a:solidFill>
                <a:srgbClr val="0070C0"/>
              </a:solidFill>
            </a:endParaRPr>
          </a:p>
        </p:txBody>
      </p:sp>
      <p:pic>
        <p:nvPicPr>
          <p:cNvPr id="10" name="Picture 9" descr="Icon&#10;&#10;Description automatically generated with low confidence">
            <a:extLst>
              <a:ext uri="{FF2B5EF4-FFF2-40B4-BE49-F238E27FC236}">
                <a16:creationId xmlns:a16="http://schemas.microsoft.com/office/drawing/2014/main" id="{97DEC537-EA36-4C6D-A0AB-788A31CF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pic>
        <p:nvPicPr>
          <p:cNvPr id="11" name="Picture 10">
            <a:extLst>
              <a:ext uri="{FF2B5EF4-FFF2-40B4-BE49-F238E27FC236}">
                <a16:creationId xmlns:a16="http://schemas.microsoft.com/office/drawing/2014/main" id="{0110D36B-6286-49C9-83AD-305D375E0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spTree>
    <p:extLst>
      <p:ext uri="{BB962C8B-B14F-4D97-AF65-F5344CB8AC3E}">
        <p14:creationId xmlns:p14="http://schemas.microsoft.com/office/powerpoint/2010/main" val="406299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management of the budget up to this point is reasonable. Number of responses: 9 responses.">
            <a:extLst>
              <a:ext uri="{FF2B5EF4-FFF2-40B4-BE49-F238E27FC236}">
                <a16:creationId xmlns:a16="http://schemas.microsoft.com/office/drawing/2014/main" id="{20600925-EDA0-42D3-B2F6-C5B29BDB2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336" y="898868"/>
            <a:ext cx="10400623" cy="494435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2BF7F589-028C-4F44-BF8B-3E0A34208204}"/>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30</a:t>
            </a:fld>
            <a:endParaRPr lang="en-US" sz="1800" b="1" dirty="0">
              <a:solidFill>
                <a:srgbClr val="0070C0"/>
              </a:solidFill>
            </a:endParaRPr>
          </a:p>
        </p:txBody>
      </p:sp>
      <p:pic>
        <p:nvPicPr>
          <p:cNvPr id="7" name="Picture 6">
            <a:extLst>
              <a:ext uri="{FF2B5EF4-FFF2-40B4-BE49-F238E27FC236}">
                <a16:creationId xmlns:a16="http://schemas.microsoft.com/office/drawing/2014/main" id="{530BEA57-AD36-4311-BA88-1A10DD9D1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25309D3C-400A-4E07-9CC5-7C5733032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56399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overall management of the project is adequate. Number of responses: 9 responses.">
            <a:extLst>
              <a:ext uri="{FF2B5EF4-FFF2-40B4-BE49-F238E27FC236}">
                <a16:creationId xmlns:a16="http://schemas.microsoft.com/office/drawing/2014/main" id="{92FEE482-D212-49A7-BCBE-8EEA302E9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20" y="798464"/>
            <a:ext cx="10546080" cy="501350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54260649-9B4A-43D9-8816-86A2F4B37875}"/>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31</a:t>
            </a:fld>
            <a:endParaRPr lang="en-US" sz="1800" b="1" dirty="0">
              <a:solidFill>
                <a:srgbClr val="0070C0"/>
              </a:solidFill>
            </a:endParaRPr>
          </a:p>
        </p:txBody>
      </p:sp>
      <p:pic>
        <p:nvPicPr>
          <p:cNvPr id="7" name="Picture 6">
            <a:extLst>
              <a:ext uri="{FF2B5EF4-FFF2-40B4-BE49-F238E27FC236}">
                <a16:creationId xmlns:a16="http://schemas.microsoft.com/office/drawing/2014/main" id="{CF6B6182-A332-401A-AD8C-C3992808E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219D48F9-9B4F-403B-A663-75949A063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872627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performed activities for dissemination (since the beginning of the project) on the part of my institution are adequate and satisfactory. Number of responses: 9 responses.">
            <a:extLst>
              <a:ext uri="{FF2B5EF4-FFF2-40B4-BE49-F238E27FC236}">
                <a16:creationId xmlns:a16="http://schemas.microsoft.com/office/drawing/2014/main" id="{151104DA-84A4-43B2-8AAB-B5131580F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164" y="760253"/>
            <a:ext cx="10502676" cy="533749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61B32F5D-0C17-4C77-87D0-C92907FD1E80}"/>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32</a:t>
            </a:fld>
            <a:endParaRPr lang="en-US" sz="1800" b="1" dirty="0">
              <a:solidFill>
                <a:srgbClr val="0070C0"/>
              </a:solidFill>
            </a:endParaRPr>
          </a:p>
        </p:txBody>
      </p:sp>
      <p:pic>
        <p:nvPicPr>
          <p:cNvPr id="7" name="Picture 6">
            <a:extLst>
              <a:ext uri="{FF2B5EF4-FFF2-40B4-BE49-F238E27FC236}">
                <a16:creationId xmlns:a16="http://schemas.microsoft.com/office/drawing/2014/main" id="{1522C8DE-E0EC-48EC-B915-E4A737289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C6BC4C29-504F-407C-9461-B3444BA4D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370414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Forms response chart. Question title: The performed activities for dissemination (since the beginning of the project) by all the partners in the project have been acknowledged adequately. Number of responses: 9 responses.">
            <a:extLst>
              <a:ext uri="{FF2B5EF4-FFF2-40B4-BE49-F238E27FC236}">
                <a16:creationId xmlns:a16="http://schemas.microsoft.com/office/drawing/2014/main" id="{B943290C-C043-4EFB-BF42-4D8BCF1EC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720" y="945068"/>
            <a:ext cx="10138999" cy="51526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893C3263-F49C-4B86-B0B1-283ADD992FE0}"/>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33</a:t>
            </a:fld>
            <a:endParaRPr lang="en-US" sz="1800" b="1" dirty="0">
              <a:solidFill>
                <a:srgbClr val="0070C0"/>
              </a:solidFill>
            </a:endParaRPr>
          </a:p>
        </p:txBody>
      </p:sp>
      <p:pic>
        <p:nvPicPr>
          <p:cNvPr id="7" name="Picture 6">
            <a:extLst>
              <a:ext uri="{FF2B5EF4-FFF2-40B4-BE49-F238E27FC236}">
                <a16:creationId xmlns:a16="http://schemas.microsoft.com/office/drawing/2014/main" id="{7F51977B-D2A7-4CB0-9E3E-8ABBB2422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BE6FE17C-205B-4773-B325-6C96D4986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44262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Forms response chart. Question title: The evidence I have concerning the impact of the expected results is satisfactory. Number of responses: 9 responses.">
            <a:extLst>
              <a:ext uri="{FF2B5EF4-FFF2-40B4-BE49-F238E27FC236}">
                <a16:creationId xmlns:a16="http://schemas.microsoft.com/office/drawing/2014/main" id="{FE794E7C-63C3-4B4A-9B2B-8B5B7634F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986" y="935388"/>
            <a:ext cx="10490790" cy="498722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10CC2E04-52A2-4A99-9839-0AFB8B9A1A73}"/>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34</a:t>
            </a:fld>
            <a:endParaRPr lang="en-US" sz="1800" b="1" dirty="0">
              <a:solidFill>
                <a:srgbClr val="0070C0"/>
              </a:solidFill>
            </a:endParaRPr>
          </a:p>
        </p:txBody>
      </p:sp>
      <p:pic>
        <p:nvPicPr>
          <p:cNvPr id="7" name="Picture 6">
            <a:extLst>
              <a:ext uri="{FF2B5EF4-FFF2-40B4-BE49-F238E27FC236}">
                <a16:creationId xmlns:a16="http://schemas.microsoft.com/office/drawing/2014/main" id="{7E3F843C-6021-40DC-A336-18A3C4DB5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391838ED-A4A2-419C-84E0-39E7428C2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843773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Forms response chart. Question title: The Arrangements up to this point concerning the Coronavirus pandemic have been handled effectively. Number of responses: 9 responses.">
            <a:extLst>
              <a:ext uri="{FF2B5EF4-FFF2-40B4-BE49-F238E27FC236}">
                <a16:creationId xmlns:a16="http://schemas.microsoft.com/office/drawing/2014/main" id="{6B1713F5-3B96-40CE-BC69-CB1C1AC60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00" y="793214"/>
            <a:ext cx="10372960" cy="527157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6997181C-ABE6-4146-9FBC-789036BE684B}"/>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35</a:t>
            </a:fld>
            <a:endParaRPr lang="en-US" sz="1800" b="1" dirty="0">
              <a:solidFill>
                <a:srgbClr val="0070C0"/>
              </a:solidFill>
            </a:endParaRPr>
          </a:p>
        </p:txBody>
      </p:sp>
      <p:pic>
        <p:nvPicPr>
          <p:cNvPr id="7" name="Picture 6">
            <a:extLst>
              <a:ext uri="{FF2B5EF4-FFF2-40B4-BE49-F238E27FC236}">
                <a16:creationId xmlns:a16="http://schemas.microsoft.com/office/drawing/2014/main" id="{6B0115C7-E6AF-47BC-8FA8-600A84F4F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600F8667-38DC-4D69-99B3-AF040928F7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544603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C05C9-98DD-4B0E-8088-0DCA655F1977}"/>
              </a:ext>
            </a:extLst>
          </p:cNvPr>
          <p:cNvSpPr txBox="1"/>
          <p:nvPr/>
        </p:nvSpPr>
        <p:spPr>
          <a:xfrm>
            <a:off x="1690576" y="2411246"/>
            <a:ext cx="10049969" cy="1569660"/>
          </a:xfrm>
          <a:prstGeom prst="rect">
            <a:avLst/>
          </a:prstGeom>
          <a:noFill/>
        </p:spPr>
        <p:txBody>
          <a:bodyPr wrap="square">
            <a:spAutoFit/>
          </a:bodyPr>
          <a:lstStyle/>
          <a:p>
            <a:r>
              <a:rPr lang="en-US" sz="4800" dirty="0">
                <a:solidFill>
                  <a:srgbClr val="000000"/>
                </a:solidFill>
                <a:latin typeface="Google Sans"/>
              </a:rPr>
              <a:t>4. Concerns (Open questions - Fill in what is relevant for you)</a:t>
            </a:r>
          </a:p>
        </p:txBody>
      </p:sp>
      <p:sp>
        <p:nvSpPr>
          <p:cNvPr id="6" name="Slide Number Placeholder 4">
            <a:extLst>
              <a:ext uri="{FF2B5EF4-FFF2-40B4-BE49-F238E27FC236}">
                <a16:creationId xmlns:a16="http://schemas.microsoft.com/office/drawing/2014/main" id="{62E7BCBE-3BAA-4D67-BFE2-E2F9893AD469}"/>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36</a:t>
            </a:fld>
            <a:endParaRPr lang="en-US" sz="1800" b="1" dirty="0">
              <a:solidFill>
                <a:srgbClr val="0070C0"/>
              </a:solidFill>
            </a:endParaRPr>
          </a:p>
        </p:txBody>
      </p:sp>
      <p:pic>
        <p:nvPicPr>
          <p:cNvPr id="7" name="Picture 6">
            <a:extLst>
              <a:ext uri="{FF2B5EF4-FFF2-40B4-BE49-F238E27FC236}">
                <a16:creationId xmlns:a16="http://schemas.microsoft.com/office/drawing/2014/main" id="{D2D2FD3B-3FE2-4B35-9DEA-7B69B97EF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888DE11B-F431-407A-8747-D5477E86E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615413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622A8-AAF9-4EE1-8E92-F3693120FD14}"/>
              </a:ext>
            </a:extLst>
          </p:cNvPr>
          <p:cNvSpPr txBox="1"/>
          <p:nvPr/>
        </p:nvSpPr>
        <p:spPr>
          <a:xfrm>
            <a:off x="1750687" y="1514553"/>
            <a:ext cx="10085032" cy="461665"/>
          </a:xfrm>
          <a:prstGeom prst="rect">
            <a:avLst/>
          </a:prstGeom>
          <a:noFill/>
        </p:spPr>
        <p:txBody>
          <a:bodyPr wrap="square">
            <a:spAutoFit/>
          </a:bodyPr>
          <a:lstStyle/>
          <a:p>
            <a:r>
              <a:rPr lang="en-US" sz="2400" b="1" i="0" dirty="0">
                <a:solidFill>
                  <a:srgbClr val="202124"/>
                </a:solidFill>
                <a:effectLst/>
                <a:latin typeface="Google Sans"/>
              </a:rPr>
              <a:t>The meeting enabled me to clear up questions I previously had on, such as:</a:t>
            </a:r>
            <a:endParaRPr lang="en-US" sz="2400" b="1" dirty="0"/>
          </a:p>
        </p:txBody>
      </p:sp>
      <p:sp>
        <p:nvSpPr>
          <p:cNvPr id="5" name="TextBox 4">
            <a:extLst>
              <a:ext uri="{FF2B5EF4-FFF2-40B4-BE49-F238E27FC236}">
                <a16:creationId xmlns:a16="http://schemas.microsoft.com/office/drawing/2014/main" id="{AB5B6B4E-A6DF-406A-8330-6A31D9D2DF51}"/>
              </a:ext>
            </a:extLst>
          </p:cNvPr>
          <p:cNvSpPr txBox="1"/>
          <p:nvPr/>
        </p:nvSpPr>
        <p:spPr>
          <a:xfrm>
            <a:off x="1957619" y="2591903"/>
            <a:ext cx="9333391" cy="3108543"/>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202124"/>
                </a:solidFill>
                <a:effectLst/>
                <a:latin typeface="Roboto"/>
              </a:rPr>
              <a:t>The way in which the online survey is going to be implemented</a:t>
            </a:r>
          </a:p>
          <a:p>
            <a:pPr marL="285750" indent="-285750">
              <a:buFont typeface="Arial" panose="020B0604020202020204" pitchFamily="34" charset="0"/>
              <a:buChar char="•"/>
            </a:pPr>
            <a:endParaRPr lang="en-US" sz="2400" b="0" i="0" dirty="0">
              <a:solidFill>
                <a:srgbClr val="202124"/>
              </a:solidFill>
              <a:effectLst/>
              <a:latin typeface="Roboto"/>
            </a:endParaRPr>
          </a:p>
          <a:p>
            <a:pPr marL="285750" indent="-285750">
              <a:buFont typeface="Arial" panose="020B0604020202020204" pitchFamily="34" charset="0"/>
              <a:buChar char="•"/>
            </a:pPr>
            <a:r>
              <a:rPr lang="en-US" sz="2400" dirty="0">
                <a:solidFill>
                  <a:srgbClr val="202124"/>
                </a:solidFill>
                <a:latin typeface="Roboto"/>
              </a:rPr>
              <a:t>T</a:t>
            </a:r>
            <a:r>
              <a:rPr lang="en-US" sz="2400" b="0" i="0" dirty="0">
                <a:solidFill>
                  <a:srgbClr val="202124"/>
                </a:solidFill>
                <a:effectLst/>
                <a:latin typeface="Roboto"/>
              </a:rPr>
              <a:t>o understand better the deliverables for each partner.</a:t>
            </a:r>
          </a:p>
          <a:p>
            <a:pPr marL="285750" indent="-285750">
              <a:buFont typeface="Arial" panose="020B0604020202020204" pitchFamily="34" charset="0"/>
              <a:buChar char="•"/>
            </a:pPr>
            <a:endParaRPr lang="en-US" sz="2400" b="0" i="0" dirty="0">
              <a:solidFill>
                <a:srgbClr val="202124"/>
              </a:solidFill>
              <a:effectLst/>
              <a:latin typeface="Roboto"/>
            </a:endParaRPr>
          </a:p>
          <a:p>
            <a:pPr marL="285750" indent="-285750">
              <a:buFont typeface="Arial" panose="020B0604020202020204" pitchFamily="34" charset="0"/>
              <a:buChar char="•"/>
            </a:pPr>
            <a:r>
              <a:rPr lang="en-US" sz="2400" b="0" i="0" dirty="0">
                <a:solidFill>
                  <a:srgbClr val="202124"/>
                </a:solidFill>
                <a:effectLst/>
                <a:latin typeface="Roboto"/>
              </a:rPr>
              <a:t>The tasks in charge of my institution</a:t>
            </a:r>
          </a:p>
          <a:p>
            <a:pPr marL="285750" indent="-285750">
              <a:buFont typeface="Arial" panose="020B0604020202020204" pitchFamily="34" charset="0"/>
              <a:buChar char="•"/>
            </a:pPr>
            <a:endParaRPr lang="en-US" sz="2400" dirty="0">
              <a:solidFill>
                <a:srgbClr val="202124"/>
              </a:solidFill>
              <a:latin typeface="Roboto"/>
            </a:endParaRPr>
          </a:p>
          <a:p>
            <a:pPr marL="285750" indent="-285750">
              <a:buFont typeface="Arial" panose="020B0604020202020204" pitchFamily="34" charset="0"/>
              <a:buChar char="•"/>
            </a:pPr>
            <a:r>
              <a:rPr lang="en-US" sz="2400" b="0" i="0" dirty="0">
                <a:solidFill>
                  <a:srgbClr val="202124"/>
                </a:solidFill>
                <a:effectLst/>
                <a:latin typeface="Roboto"/>
              </a:rPr>
              <a:t>What are the next activities in the project.</a:t>
            </a:r>
          </a:p>
          <a:p>
            <a:pPr marL="285750" indent="-285750">
              <a:buFont typeface="Arial" panose="020B0604020202020204" pitchFamily="34" charset="0"/>
              <a:buChar char="•"/>
            </a:pPr>
            <a:endParaRPr lang="en-US" sz="2800" dirty="0"/>
          </a:p>
        </p:txBody>
      </p:sp>
      <p:sp>
        <p:nvSpPr>
          <p:cNvPr id="7" name="Slide Number Placeholder 4">
            <a:extLst>
              <a:ext uri="{FF2B5EF4-FFF2-40B4-BE49-F238E27FC236}">
                <a16:creationId xmlns:a16="http://schemas.microsoft.com/office/drawing/2014/main" id="{3AC32077-C638-4F27-AD67-514205D2E46A}"/>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37</a:t>
            </a:fld>
            <a:endParaRPr lang="en-US" sz="1800" b="1" dirty="0">
              <a:solidFill>
                <a:srgbClr val="0070C0"/>
              </a:solidFill>
            </a:endParaRPr>
          </a:p>
        </p:txBody>
      </p:sp>
      <p:pic>
        <p:nvPicPr>
          <p:cNvPr id="8" name="Picture 7">
            <a:extLst>
              <a:ext uri="{FF2B5EF4-FFF2-40B4-BE49-F238E27FC236}">
                <a16:creationId xmlns:a16="http://schemas.microsoft.com/office/drawing/2014/main" id="{BE9E9B66-5A0E-4956-A03A-FD896EF62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E41C082C-0B4D-4A3A-8B2E-0308BDB9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791643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49118-85E7-45A2-AE8F-EE2D2030457B}"/>
              </a:ext>
            </a:extLst>
          </p:cNvPr>
          <p:cNvSpPr txBox="1"/>
          <p:nvPr/>
        </p:nvSpPr>
        <p:spPr>
          <a:xfrm>
            <a:off x="1554530" y="1185425"/>
            <a:ext cx="10056180" cy="461665"/>
          </a:xfrm>
          <a:prstGeom prst="rect">
            <a:avLst/>
          </a:prstGeom>
          <a:noFill/>
        </p:spPr>
        <p:txBody>
          <a:bodyPr wrap="square">
            <a:spAutoFit/>
          </a:bodyPr>
          <a:lstStyle/>
          <a:p>
            <a:r>
              <a:rPr lang="en-US" sz="2400" b="1" dirty="0">
                <a:solidFill>
                  <a:srgbClr val="202124"/>
                </a:solidFill>
                <a:latin typeface="Google Sans"/>
              </a:rPr>
              <a:t>The following issues/elements are still a major concern to me:</a:t>
            </a:r>
          </a:p>
        </p:txBody>
      </p:sp>
      <p:sp>
        <p:nvSpPr>
          <p:cNvPr id="7" name="TextBox 6">
            <a:extLst>
              <a:ext uri="{FF2B5EF4-FFF2-40B4-BE49-F238E27FC236}">
                <a16:creationId xmlns:a16="http://schemas.microsoft.com/office/drawing/2014/main" id="{1BBA25FB-CC1B-4542-9AB4-CB2967134363}"/>
              </a:ext>
            </a:extLst>
          </p:cNvPr>
          <p:cNvSpPr txBox="1"/>
          <p:nvPr/>
        </p:nvSpPr>
        <p:spPr>
          <a:xfrm>
            <a:off x="1479611" y="2089902"/>
            <a:ext cx="9232777" cy="3323987"/>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202124"/>
                </a:solidFill>
                <a:latin typeface="Roboto"/>
              </a:rPr>
              <a:t>People's availability and willingness for participating in video testimonials</a:t>
            </a:r>
          </a:p>
          <a:p>
            <a:pPr marL="285750" indent="-285750">
              <a:buFont typeface="Arial" panose="020B0604020202020204" pitchFamily="34" charset="0"/>
              <a:buChar char="•"/>
            </a:pPr>
            <a:endParaRPr lang="en-US" sz="2400" dirty="0">
              <a:solidFill>
                <a:srgbClr val="202124"/>
              </a:solidFill>
              <a:latin typeface="Roboto"/>
            </a:endParaRPr>
          </a:p>
          <a:p>
            <a:pPr marL="285750" indent="-285750">
              <a:buFont typeface="Arial" panose="020B0604020202020204" pitchFamily="34" charset="0"/>
              <a:buChar char="•"/>
            </a:pPr>
            <a:r>
              <a:rPr lang="en-US" sz="2400" dirty="0">
                <a:solidFill>
                  <a:srgbClr val="202124"/>
                </a:solidFill>
                <a:latin typeface="Roboto"/>
              </a:rPr>
              <a:t>The dissemination is still a great concern as I know that the success of a European project is strictly linked to a dissemination plan. So, we need to work hard in it.</a:t>
            </a:r>
          </a:p>
          <a:p>
            <a:pPr marL="285750" indent="-285750">
              <a:buFont typeface="Arial" panose="020B0604020202020204" pitchFamily="34" charset="0"/>
              <a:buChar char="•"/>
            </a:pPr>
            <a:endParaRPr lang="en-US" sz="2400" dirty="0">
              <a:solidFill>
                <a:srgbClr val="202124"/>
              </a:solidFill>
              <a:latin typeface="Roboto"/>
            </a:endParaRPr>
          </a:p>
          <a:p>
            <a:pPr marL="285750" indent="-285750">
              <a:buFont typeface="Arial" panose="020B0604020202020204" pitchFamily="34" charset="0"/>
              <a:buChar char="•"/>
            </a:pPr>
            <a:r>
              <a:rPr lang="en-US" sz="2400" b="0" i="0" dirty="0">
                <a:solidFill>
                  <a:srgbClr val="202124"/>
                </a:solidFill>
                <a:effectLst/>
                <a:latin typeface="Roboto"/>
              </a:rPr>
              <a:t>I don't think there are any problems we can't solve.</a:t>
            </a:r>
            <a:endParaRPr lang="en-US" sz="2400" dirty="0">
              <a:solidFill>
                <a:srgbClr val="202124"/>
              </a:solidFill>
              <a:latin typeface="Roboto"/>
            </a:endParaRPr>
          </a:p>
          <a:p>
            <a:endParaRPr lang="en-US" b="0" i="0" dirty="0">
              <a:solidFill>
                <a:srgbClr val="202124"/>
              </a:solidFill>
              <a:effectLst/>
              <a:latin typeface="Roboto"/>
            </a:endParaRPr>
          </a:p>
        </p:txBody>
      </p:sp>
      <p:sp>
        <p:nvSpPr>
          <p:cNvPr id="8" name="Slide Number Placeholder 4">
            <a:extLst>
              <a:ext uri="{FF2B5EF4-FFF2-40B4-BE49-F238E27FC236}">
                <a16:creationId xmlns:a16="http://schemas.microsoft.com/office/drawing/2014/main" id="{58999E24-47E9-4EC9-A9C6-BD0B667FD596}"/>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38</a:t>
            </a:fld>
            <a:endParaRPr lang="en-US" sz="1800" b="1" dirty="0">
              <a:solidFill>
                <a:srgbClr val="0070C0"/>
              </a:solidFill>
            </a:endParaRPr>
          </a:p>
        </p:txBody>
      </p:sp>
      <p:pic>
        <p:nvPicPr>
          <p:cNvPr id="9" name="Picture 8">
            <a:extLst>
              <a:ext uri="{FF2B5EF4-FFF2-40B4-BE49-F238E27FC236}">
                <a16:creationId xmlns:a16="http://schemas.microsoft.com/office/drawing/2014/main" id="{445B7B4B-839D-4EEE-9D9A-3D345B73E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AA0030D5-C047-43D9-A113-555F0C542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287863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AC65D-B0B4-49CF-AA5C-FC5C525BF6BB}"/>
              </a:ext>
            </a:extLst>
          </p:cNvPr>
          <p:cNvSpPr txBox="1"/>
          <p:nvPr/>
        </p:nvSpPr>
        <p:spPr>
          <a:xfrm>
            <a:off x="1528044" y="967703"/>
            <a:ext cx="10846293" cy="461665"/>
          </a:xfrm>
          <a:prstGeom prst="rect">
            <a:avLst/>
          </a:prstGeom>
          <a:noFill/>
        </p:spPr>
        <p:txBody>
          <a:bodyPr wrap="square">
            <a:spAutoFit/>
          </a:bodyPr>
          <a:lstStyle/>
          <a:p>
            <a:r>
              <a:rPr lang="en-US" sz="2400" b="1" dirty="0">
                <a:solidFill>
                  <a:srgbClr val="202124"/>
                </a:solidFill>
                <a:latin typeface="Google Sans"/>
              </a:rPr>
              <a:t>I believe that the major obstacle/ barrier in this project for the near future will be:</a:t>
            </a:r>
          </a:p>
        </p:txBody>
      </p:sp>
      <p:sp>
        <p:nvSpPr>
          <p:cNvPr id="8" name="TextBox 7">
            <a:extLst>
              <a:ext uri="{FF2B5EF4-FFF2-40B4-BE49-F238E27FC236}">
                <a16:creationId xmlns:a16="http://schemas.microsoft.com/office/drawing/2014/main" id="{9961E65E-FCFB-40A0-BB3D-31CA07724CD2}"/>
              </a:ext>
            </a:extLst>
          </p:cNvPr>
          <p:cNvSpPr txBox="1"/>
          <p:nvPr/>
        </p:nvSpPr>
        <p:spPr>
          <a:xfrm>
            <a:off x="2044972" y="1591306"/>
            <a:ext cx="10147028" cy="4801314"/>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202124"/>
                </a:solidFill>
                <a:latin typeface="Roboto"/>
              </a:rPr>
              <a:t>I think that a big challenge will be to find enough people for the questionnaires.</a:t>
            </a:r>
          </a:p>
          <a:p>
            <a:pPr marL="285750" indent="-285750">
              <a:buFont typeface="Arial" panose="020B0604020202020204" pitchFamily="34" charset="0"/>
              <a:buChar char="•"/>
            </a:pPr>
            <a:endParaRPr lang="en-US" dirty="0">
              <a:solidFill>
                <a:srgbClr val="202124"/>
              </a:solidFill>
              <a:latin typeface="Roboto"/>
            </a:endParaRPr>
          </a:p>
          <a:p>
            <a:pPr marL="285750" indent="-285750">
              <a:buFont typeface="Arial" panose="020B0604020202020204" pitchFamily="34" charset="0"/>
              <a:buChar char="•"/>
            </a:pPr>
            <a:r>
              <a:rPr lang="en-US" dirty="0">
                <a:solidFill>
                  <a:srgbClr val="202124"/>
                </a:solidFill>
                <a:latin typeface="Roboto"/>
              </a:rPr>
              <a:t>I fear that the emergency situation will prevent the projects' partners from meeting, organizing events together and reinforcing the network they have been building thanks to this project.</a:t>
            </a:r>
          </a:p>
          <a:p>
            <a:pPr marL="285750" indent="-285750">
              <a:buFont typeface="Arial" panose="020B0604020202020204" pitchFamily="34" charset="0"/>
              <a:buChar char="•"/>
            </a:pPr>
            <a:endParaRPr lang="en-US" dirty="0">
              <a:solidFill>
                <a:srgbClr val="202124"/>
              </a:solidFill>
              <a:latin typeface="Roboto"/>
            </a:endParaRPr>
          </a:p>
          <a:p>
            <a:pPr marL="285750" indent="-285750">
              <a:buFont typeface="Arial" panose="020B0604020202020204" pitchFamily="34" charset="0"/>
              <a:buChar char="•"/>
            </a:pPr>
            <a:r>
              <a:rPr lang="en-US" dirty="0">
                <a:solidFill>
                  <a:srgbClr val="202124"/>
                </a:solidFill>
                <a:latin typeface="Roboto"/>
              </a:rPr>
              <a:t>The scheduling of TPM</a:t>
            </a:r>
          </a:p>
          <a:p>
            <a:pPr marL="285750" indent="-285750">
              <a:buFont typeface="Arial" panose="020B0604020202020204" pitchFamily="34" charset="0"/>
              <a:buChar char="•"/>
            </a:pPr>
            <a:endParaRPr lang="en-US" dirty="0">
              <a:solidFill>
                <a:srgbClr val="202124"/>
              </a:solidFill>
              <a:latin typeface="Roboto"/>
            </a:endParaRPr>
          </a:p>
          <a:p>
            <a:pPr marL="285750" indent="-285750">
              <a:buFont typeface="Arial" panose="020B0604020202020204" pitchFamily="34" charset="0"/>
              <a:buChar char="•"/>
            </a:pPr>
            <a:r>
              <a:rPr lang="en-US" dirty="0">
                <a:solidFill>
                  <a:srgbClr val="202124"/>
                </a:solidFill>
                <a:latin typeface="Roboto"/>
              </a:rPr>
              <a:t>The pandemic situation is a very big obstacle because the activities planned have to be done online and we need to meet each other and to work in blended procedure, not only online. Another problem is connected with the situation in each country related to the pandemic. In my town is very difficult to involve people because some of them have lost confidence and trust. We are working to connect people online, even if it is difficult because the target ( elder people) sometimes doesn’t have experience and competence using ICT.</a:t>
            </a:r>
          </a:p>
          <a:p>
            <a:pPr marL="285750" indent="-285750">
              <a:buFont typeface="Arial" panose="020B0604020202020204" pitchFamily="34" charset="0"/>
              <a:buChar char="•"/>
            </a:pPr>
            <a:endParaRPr lang="en-US" dirty="0">
              <a:solidFill>
                <a:srgbClr val="202124"/>
              </a:solidFill>
              <a:latin typeface="Roboto"/>
            </a:endParaRPr>
          </a:p>
          <a:p>
            <a:pPr marL="285750" indent="-285750">
              <a:buFont typeface="Arial" panose="020B0604020202020204" pitchFamily="34" charset="0"/>
              <a:buChar char="•"/>
            </a:pPr>
            <a:r>
              <a:rPr lang="en-US" b="0" i="0" dirty="0">
                <a:solidFill>
                  <a:srgbClr val="202124"/>
                </a:solidFill>
                <a:effectLst/>
                <a:latin typeface="Roboto"/>
              </a:rPr>
              <a:t>A possible delay in performing the tasks, due to objective reasons</a:t>
            </a:r>
          </a:p>
          <a:p>
            <a:pPr marL="285750" indent="-285750">
              <a:buFont typeface="Arial" panose="020B0604020202020204" pitchFamily="34" charset="0"/>
              <a:buChar char="•"/>
            </a:pPr>
            <a:endParaRPr lang="en-US" dirty="0">
              <a:solidFill>
                <a:srgbClr val="202124"/>
              </a:solidFill>
              <a:latin typeface="Roboto"/>
            </a:endParaRPr>
          </a:p>
          <a:p>
            <a:pPr marL="285750" indent="-285750">
              <a:buFont typeface="Arial" panose="020B0604020202020204" pitchFamily="34" charset="0"/>
              <a:buChar char="•"/>
            </a:pPr>
            <a:r>
              <a:rPr lang="en-US" b="0" i="0" dirty="0">
                <a:solidFill>
                  <a:srgbClr val="202124"/>
                </a:solidFill>
                <a:effectLst/>
                <a:latin typeface="Roboto"/>
              </a:rPr>
              <a:t>I don't think there will be major problems that we can't solve.</a:t>
            </a:r>
            <a:endParaRPr lang="en-US" dirty="0">
              <a:solidFill>
                <a:srgbClr val="202124"/>
              </a:solidFill>
              <a:latin typeface="Roboto"/>
            </a:endParaRPr>
          </a:p>
        </p:txBody>
      </p:sp>
      <p:sp>
        <p:nvSpPr>
          <p:cNvPr id="7" name="Slide Number Placeholder 4">
            <a:extLst>
              <a:ext uri="{FF2B5EF4-FFF2-40B4-BE49-F238E27FC236}">
                <a16:creationId xmlns:a16="http://schemas.microsoft.com/office/drawing/2014/main" id="{201A1320-05C6-4179-A7E1-8893E02CEFC5}"/>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39</a:t>
            </a:fld>
            <a:endParaRPr lang="en-US" sz="1800" b="1" dirty="0">
              <a:solidFill>
                <a:srgbClr val="0070C0"/>
              </a:solidFill>
            </a:endParaRPr>
          </a:p>
        </p:txBody>
      </p:sp>
      <p:pic>
        <p:nvPicPr>
          <p:cNvPr id="9" name="Picture 8">
            <a:extLst>
              <a:ext uri="{FF2B5EF4-FFF2-40B4-BE49-F238E27FC236}">
                <a16:creationId xmlns:a16="http://schemas.microsoft.com/office/drawing/2014/main" id="{D27269F3-B6E8-4098-9ADE-CE0FAAFC0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FD4C4E5B-8E67-4A08-8805-3F369B0A6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39745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01031-BA78-48C6-9E74-88A7CEBCDF55}"/>
              </a:ext>
            </a:extLst>
          </p:cNvPr>
          <p:cNvPicPr>
            <a:picLocks noChangeAspect="1"/>
          </p:cNvPicPr>
          <p:nvPr/>
        </p:nvPicPr>
        <p:blipFill rotWithShape="1">
          <a:blip r:embed="rId2"/>
          <a:srcRect l="22167" t="28443" r="23833" b="12298"/>
          <a:stretch/>
        </p:blipFill>
        <p:spPr>
          <a:xfrm>
            <a:off x="2018617" y="1291137"/>
            <a:ext cx="9018318" cy="5566863"/>
          </a:xfrm>
          <a:prstGeom prst="rect">
            <a:avLst/>
          </a:prstGeom>
        </p:spPr>
      </p:pic>
      <p:sp>
        <p:nvSpPr>
          <p:cNvPr id="6" name="Slide Number Placeholder 4">
            <a:extLst>
              <a:ext uri="{FF2B5EF4-FFF2-40B4-BE49-F238E27FC236}">
                <a16:creationId xmlns:a16="http://schemas.microsoft.com/office/drawing/2014/main" id="{55CB771A-35E4-4343-9559-34F8F909D47F}"/>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4</a:t>
            </a:fld>
            <a:endParaRPr lang="en-US" sz="1800" b="1" dirty="0">
              <a:solidFill>
                <a:srgbClr val="0070C0"/>
              </a:solidFill>
            </a:endParaRPr>
          </a:p>
        </p:txBody>
      </p:sp>
      <p:pic>
        <p:nvPicPr>
          <p:cNvPr id="8" name="Picture 7">
            <a:extLst>
              <a:ext uri="{FF2B5EF4-FFF2-40B4-BE49-F238E27FC236}">
                <a16:creationId xmlns:a16="http://schemas.microsoft.com/office/drawing/2014/main" id="{AFA18B6D-D351-4EBF-894A-4A12A994B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68621195-614A-4EB0-9BB7-8DC2F26ACD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491865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5C32-DF25-46C4-9102-016227B16C10}"/>
              </a:ext>
            </a:extLst>
          </p:cNvPr>
          <p:cNvSpPr>
            <a:spLocks noGrp="1"/>
          </p:cNvSpPr>
          <p:nvPr>
            <p:ph type="title"/>
          </p:nvPr>
        </p:nvSpPr>
        <p:spPr/>
        <p:txBody>
          <a:bodyPr/>
          <a:lstStyle/>
          <a:p>
            <a:r>
              <a:rPr lang="en-US" sz="2400" b="1" dirty="0">
                <a:solidFill>
                  <a:srgbClr val="202124"/>
                </a:solidFill>
                <a:latin typeface="Google Sans"/>
                <a:ea typeface="+mn-ea"/>
                <a:cs typeface="+mn-cs"/>
              </a:rPr>
              <a:t>Any other comments? :</a:t>
            </a:r>
          </a:p>
        </p:txBody>
      </p:sp>
      <p:sp>
        <p:nvSpPr>
          <p:cNvPr id="5" name="TextBox 4">
            <a:extLst>
              <a:ext uri="{FF2B5EF4-FFF2-40B4-BE49-F238E27FC236}">
                <a16:creationId xmlns:a16="http://schemas.microsoft.com/office/drawing/2014/main" id="{0D052FBA-EF08-4078-889D-FEF5C9274CBB}"/>
              </a:ext>
            </a:extLst>
          </p:cNvPr>
          <p:cNvSpPr txBox="1"/>
          <p:nvPr/>
        </p:nvSpPr>
        <p:spPr>
          <a:xfrm>
            <a:off x="2360819" y="2629270"/>
            <a:ext cx="6094520" cy="1015663"/>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202124"/>
                </a:solidFill>
                <a:latin typeface="Roboto"/>
              </a:rPr>
              <a:t>The project is important!</a:t>
            </a:r>
          </a:p>
          <a:p>
            <a:pPr marL="285750" indent="-285750">
              <a:buFont typeface="Arial" panose="020B0604020202020204" pitchFamily="34" charset="0"/>
              <a:buChar char="•"/>
            </a:pPr>
            <a:endParaRPr lang="en-US" sz="2000" dirty="0">
              <a:solidFill>
                <a:srgbClr val="202124"/>
              </a:solidFill>
              <a:latin typeface="Roboto"/>
            </a:endParaRPr>
          </a:p>
          <a:p>
            <a:pPr marL="285750" indent="-285750">
              <a:buFont typeface="Arial" panose="020B0604020202020204" pitchFamily="34" charset="0"/>
              <a:buChar char="•"/>
            </a:pPr>
            <a:r>
              <a:rPr lang="en-US" sz="2000" dirty="0">
                <a:solidFill>
                  <a:srgbClr val="202124"/>
                </a:solidFill>
                <a:latin typeface="Roboto"/>
              </a:rPr>
              <a:t>NONE</a:t>
            </a:r>
          </a:p>
        </p:txBody>
      </p:sp>
      <p:sp>
        <p:nvSpPr>
          <p:cNvPr id="7" name="Slide Number Placeholder 4">
            <a:extLst>
              <a:ext uri="{FF2B5EF4-FFF2-40B4-BE49-F238E27FC236}">
                <a16:creationId xmlns:a16="http://schemas.microsoft.com/office/drawing/2014/main" id="{A3CDA693-272D-4F0A-A465-BED21CF8F274}"/>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40</a:t>
            </a:fld>
            <a:endParaRPr lang="en-US" sz="1800" b="1" dirty="0">
              <a:solidFill>
                <a:srgbClr val="0070C0"/>
              </a:solidFill>
            </a:endParaRPr>
          </a:p>
        </p:txBody>
      </p:sp>
      <p:pic>
        <p:nvPicPr>
          <p:cNvPr id="8" name="Picture 7">
            <a:extLst>
              <a:ext uri="{FF2B5EF4-FFF2-40B4-BE49-F238E27FC236}">
                <a16:creationId xmlns:a16="http://schemas.microsoft.com/office/drawing/2014/main" id="{0E108140-D19D-48E8-8843-4E7648BF8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639A1C1A-8EFF-4C56-968F-198BF3160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517617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B15E3-AADA-44F5-9241-0B04B24D754E}"/>
              </a:ext>
            </a:extLst>
          </p:cNvPr>
          <p:cNvSpPr txBox="1"/>
          <p:nvPr/>
        </p:nvSpPr>
        <p:spPr>
          <a:xfrm>
            <a:off x="1917359" y="1325607"/>
            <a:ext cx="9585664" cy="3785652"/>
          </a:xfrm>
          <a:prstGeom prst="rect">
            <a:avLst/>
          </a:prstGeom>
          <a:noFill/>
        </p:spPr>
        <p:txBody>
          <a:bodyPr wrap="square">
            <a:spAutoFit/>
          </a:bodyPr>
          <a:lstStyle/>
          <a:p>
            <a:r>
              <a:rPr lang="en-GB" sz="4000" dirty="0">
                <a:solidFill>
                  <a:schemeClr val="accent2">
                    <a:lumMod val="50000"/>
                  </a:schemeClr>
                </a:solidFill>
              </a:rPr>
              <a:t>CONCLUSIONS</a:t>
            </a:r>
            <a:br>
              <a:rPr lang="en-GB" sz="4000" dirty="0">
                <a:solidFill>
                  <a:schemeClr val="accent2">
                    <a:lumMod val="50000"/>
                  </a:schemeClr>
                </a:solidFill>
              </a:rPr>
            </a:br>
            <a:r>
              <a:rPr lang="en-GB" sz="4000" dirty="0">
                <a:solidFill>
                  <a:schemeClr val="accent2">
                    <a:lumMod val="50000"/>
                  </a:schemeClr>
                </a:solidFill>
              </a:rPr>
              <a:t>In general, the meeting was successful, but some action is needed for the concerns expressed and to mitigate any </a:t>
            </a:r>
            <a:r>
              <a:rPr lang="en-US" sz="4000" dirty="0">
                <a:solidFill>
                  <a:schemeClr val="accent2">
                    <a:lumMod val="50000"/>
                  </a:schemeClr>
                </a:solidFill>
              </a:rPr>
              <a:t>major obstacle/ barrier in this project for the near future.</a:t>
            </a:r>
          </a:p>
        </p:txBody>
      </p:sp>
      <p:sp>
        <p:nvSpPr>
          <p:cNvPr id="6" name="Slide Number Placeholder 4">
            <a:extLst>
              <a:ext uri="{FF2B5EF4-FFF2-40B4-BE49-F238E27FC236}">
                <a16:creationId xmlns:a16="http://schemas.microsoft.com/office/drawing/2014/main" id="{4290DF9E-2E0E-47D3-B311-D42550D0FA68}"/>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41</a:t>
            </a:fld>
            <a:endParaRPr lang="en-US" sz="1800" b="1" dirty="0">
              <a:solidFill>
                <a:srgbClr val="0070C0"/>
              </a:solidFill>
            </a:endParaRPr>
          </a:p>
        </p:txBody>
      </p:sp>
      <p:pic>
        <p:nvPicPr>
          <p:cNvPr id="7" name="Picture 6">
            <a:extLst>
              <a:ext uri="{FF2B5EF4-FFF2-40B4-BE49-F238E27FC236}">
                <a16:creationId xmlns:a16="http://schemas.microsoft.com/office/drawing/2014/main" id="{EE3A04D8-810C-485F-82DB-5630FD8A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3F28B401-3712-4FE0-81E8-728645608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02817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4447108" y="167928"/>
            <a:ext cx="4042613" cy="584774"/>
          </a:xfrm>
          <a:prstGeom prst="rect">
            <a:avLst/>
          </a:prstGeom>
          <a:noFill/>
        </p:spPr>
        <p:txBody>
          <a:bodyPr wrap="square" rtlCol="0">
            <a:spAutoFit/>
          </a:bodyPr>
          <a:lstStyle/>
          <a:p>
            <a:pPr algn="ctr"/>
            <a:r>
              <a:rPr lang="en-US" sz="3200" b="1" dirty="0">
                <a:solidFill>
                  <a:schemeClr val="accent1">
                    <a:lumMod val="75000"/>
                  </a:schemeClr>
                </a:solidFill>
                <a:latin typeface="Arial" panose="020B0604020202020204" pitchFamily="34" charset="0"/>
                <a:cs typeface="Arial" panose="020B0604020202020204" pitchFamily="34" charset="0"/>
              </a:rPr>
              <a:t>CONOCO Partners</a:t>
            </a:r>
          </a:p>
        </p:txBody>
      </p:sp>
      <p:sp>
        <p:nvSpPr>
          <p:cNvPr id="15" name="TextBox 14">
            <a:extLst>
              <a:ext uri="{FF2B5EF4-FFF2-40B4-BE49-F238E27FC236}">
                <a16:creationId xmlns:a16="http://schemas.microsoft.com/office/drawing/2014/main" id="{E9A772E5-7216-4102-B85A-D12EE1E2CCD5}"/>
              </a:ext>
            </a:extLst>
          </p:cNvPr>
          <p:cNvSpPr txBox="1"/>
          <p:nvPr/>
        </p:nvSpPr>
        <p:spPr>
          <a:xfrm>
            <a:off x="3942761" y="6482834"/>
            <a:ext cx="6094428" cy="369332"/>
          </a:xfrm>
          <a:prstGeom prst="rect">
            <a:avLst/>
          </a:prstGeom>
          <a:noFill/>
        </p:spPr>
        <p:txBody>
          <a:bodyPr wrap="square">
            <a:spAutoFit/>
          </a:bodyPr>
          <a:lstStyle/>
          <a:p>
            <a:pPr algn="l"/>
            <a:r>
              <a:rPr lang="en-US" sz="1800" dirty="0">
                <a:solidFill>
                  <a:srgbClr val="000000"/>
                </a:solidFill>
                <a:latin typeface="Calibri" panose="020F0502020204030204" pitchFamily="34" charset="0"/>
                <a:cs typeface="Times New Roman" panose="02020603050405020304" pitchFamily="18" charset="0"/>
              </a:rPr>
              <a:t>Project Number: 2020-1-CY01-KA204-066035</a:t>
            </a:r>
          </a:p>
        </p:txBody>
      </p:sp>
      <p:pic>
        <p:nvPicPr>
          <p:cNvPr id="16" name="Picture 15" descr="Icon&#10;&#10;Description automatically generated with low confidence">
            <a:extLst>
              <a:ext uri="{FF2B5EF4-FFF2-40B4-BE49-F238E27FC236}">
                <a16:creationId xmlns:a16="http://schemas.microsoft.com/office/drawing/2014/main" id="{38001A7F-0142-4A5F-9656-32256DFE3A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499" y="62216"/>
            <a:ext cx="2048262" cy="1042805"/>
          </a:xfrm>
          <a:prstGeom prst="rect">
            <a:avLst/>
          </a:prstGeom>
        </p:spPr>
      </p:pic>
      <p:pic>
        <p:nvPicPr>
          <p:cNvPr id="3" name="Picture 2" descr="Logo, company name&#10;&#10;Description automatically generated">
            <a:extLst>
              <a:ext uri="{FF2B5EF4-FFF2-40B4-BE49-F238E27FC236}">
                <a16:creationId xmlns:a16="http://schemas.microsoft.com/office/drawing/2014/main" id="{F40A1D26-CB6E-4F7B-A685-5A6C3AC11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2147" y="3075412"/>
            <a:ext cx="1829635" cy="1366520"/>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0B946B16-6679-4DEF-AF0C-8CA21DF84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515" y="2933053"/>
            <a:ext cx="1757249" cy="1841658"/>
          </a:xfrm>
          <a:prstGeom prst="rect">
            <a:avLst/>
          </a:prstGeom>
        </p:spPr>
      </p:pic>
      <p:pic>
        <p:nvPicPr>
          <p:cNvPr id="20" name="Picture 19" descr="Logo&#10;&#10;Description automatically generated">
            <a:extLst>
              <a:ext uri="{FF2B5EF4-FFF2-40B4-BE49-F238E27FC236}">
                <a16:creationId xmlns:a16="http://schemas.microsoft.com/office/drawing/2014/main" id="{4D85BFA3-E235-4514-A805-B8F991CFE5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445" y="2909744"/>
            <a:ext cx="1757249" cy="1757249"/>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D22FBA30-7BBC-4318-A290-56E95277D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1369" y="976420"/>
            <a:ext cx="3151540" cy="1705404"/>
          </a:xfrm>
          <a:prstGeom prst="rect">
            <a:avLst/>
          </a:prstGeom>
        </p:spPr>
      </p:pic>
      <p:pic>
        <p:nvPicPr>
          <p:cNvPr id="1026" name="Picture 2">
            <a:extLst>
              <a:ext uri="{FF2B5EF4-FFF2-40B4-BE49-F238E27FC236}">
                <a16:creationId xmlns:a16="http://schemas.microsoft.com/office/drawing/2014/main" id="{82B5842F-90C9-4645-BAA8-849C413155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2275" y="4813456"/>
            <a:ext cx="3729667" cy="5929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E29AD1-93A4-46F2-8361-BFB166B31797}"/>
              </a:ext>
            </a:extLst>
          </p:cNvPr>
          <p:cNvPicPr>
            <a:picLocks noChangeAspect="1"/>
          </p:cNvPicPr>
          <p:nvPr/>
        </p:nvPicPr>
        <p:blipFill rotWithShape="1">
          <a:blip r:embed="rId8"/>
          <a:srcRect l="46237" t="38407" r="25541" b="48355"/>
          <a:stretch/>
        </p:blipFill>
        <p:spPr>
          <a:xfrm>
            <a:off x="6709084" y="4680777"/>
            <a:ext cx="3193434" cy="842565"/>
          </a:xfrm>
          <a:prstGeom prst="rect">
            <a:avLst/>
          </a:prstGeom>
        </p:spPr>
      </p:pic>
      <p:pic>
        <p:nvPicPr>
          <p:cNvPr id="6" name="Picture 5" descr="Logo, company name&#10;&#10;Description automatically generated">
            <a:extLst>
              <a:ext uri="{FF2B5EF4-FFF2-40B4-BE49-F238E27FC236}">
                <a16:creationId xmlns:a16="http://schemas.microsoft.com/office/drawing/2014/main" id="{2BB14945-8907-4973-A118-30DBAACD0B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4107" y="5506660"/>
            <a:ext cx="2599457" cy="853072"/>
          </a:xfrm>
          <a:prstGeom prst="rect">
            <a:avLst/>
          </a:prstGeom>
        </p:spPr>
      </p:pic>
      <p:pic>
        <p:nvPicPr>
          <p:cNvPr id="17" name="Picture 16">
            <a:extLst>
              <a:ext uri="{FF2B5EF4-FFF2-40B4-BE49-F238E27FC236}">
                <a16:creationId xmlns:a16="http://schemas.microsoft.com/office/drawing/2014/main" id="{9E2D97EB-4BD9-4627-ABD0-A6F65F977C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3268" y="129854"/>
            <a:ext cx="3328465" cy="771404"/>
          </a:xfrm>
          <a:prstGeom prst="rect">
            <a:avLst/>
          </a:prstGeom>
        </p:spPr>
      </p:pic>
      <p:sp>
        <p:nvSpPr>
          <p:cNvPr id="14" name="Slide Number Placeholder 4">
            <a:extLst>
              <a:ext uri="{FF2B5EF4-FFF2-40B4-BE49-F238E27FC236}">
                <a16:creationId xmlns:a16="http://schemas.microsoft.com/office/drawing/2014/main" id="{C1D03565-561F-4817-BAE2-966CDAD9DBBA}"/>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42</a:t>
            </a:fld>
            <a:endParaRPr lang="en-US" sz="1800" b="1" dirty="0">
              <a:solidFill>
                <a:srgbClr val="0070C0"/>
              </a:solidFill>
            </a:endParaRPr>
          </a:p>
        </p:txBody>
      </p:sp>
    </p:spTree>
    <p:extLst>
      <p:ext uri="{BB962C8B-B14F-4D97-AF65-F5344CB8AC3E}">
        <p14:creationId xmlns:p14="http://schemas.microsoft.com/office/powerpoint/2010/main" val="381708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508E1-DFD1-456F-82E7-117D054C27FD}"/>
              </a:ext>
            </a:extLst>
          </p:cNvPr>
          <p:cNvPicPr>
            <a:picLocks noChangeAspect="1"/>
          </p:cNvPicPr>
          <p:nvPr/>
        </p:nvPicPr>
        <p:blipFill rotWithShape="1">
          <a:blip r:embed="rId2"/>
          <a:srcRect l="23250" t="26963" r="24583" b="3556"/>
          <a:stretch/>
        </p:blipFill>
        <p:spPr>
          <a:xfrm>
            <a:off x="2743200" y="791995"/>
            <a:ext cx="7934066" cy="5944212"/>
          </a:xfrm>
          <a:prstGeom prst="rect">
            <a:avLst/>
          </a:prstGeom>
        </p:spPr>
      </p:pic>
      <p:sp>
        <p:nvSpPr>
          <p:cNvPr id="7" name="Slide Number Placeholder 4">
            <a:extLst>
              <a:ext uri="{FF2B5EF4-FFF2-40B4-BE49-F238E27FC236}">
                <a16:creationId xmlns:a16="http://schemas.microsoft.com/office/drawing/2014/main" id="{0A5E0D97-2AB5-448D-92C6-9E1B14EC4E9D}"/>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5</a:t>
            </a:fld>
            <a:endParaRPr lang="en-US" sz="1800" b="1" dirty="0">
              <a:solidFill>
                <a:srgbClr val="0070C0"/>
              </a:solidFill>
            </a:endParaRPr>
          </a:p>
        </p:txBody>
      </p:sp>
      <p:pic>
        <p:nvPicPr>
          <p:cNvPr id="8" name="Picture 7" descr="Icon&#10;&#10;Description automatically generated with low confidence">
            <a:extLst>
              <a:ext uri="{FF2B5EF4-FFF2-40B4-BE49-F238E27FC236}">
                <a16:creationId xmlns:a16="http://schemas.microsoft.com/office/drawing/2014/main" id="{53DE45FD-26ED-479C-91D7-7055B83DA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pic>
        <p:nvPicPr>
          <p:cNvPr id="9" name="Picture 8">
            <a:extLst>
              <a:ext uri="{FF2B5EF4-FFF2-40B4-BE49-F238E27FC236}">
                <a16:creationId xmlns:a16="http://schemas.microsoft.com/office/drawing/2014/main" id="{DCCC2FEB-5457-4C37-AF51-36D22648A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spTree>
    <p:extLst>
      <p:ext uri="{BB962C8B-B14F-4D97-AF65-F5344CB8AC3E}">
        <p14:creationId xmlns:p14="http://schemas.microsoft.com/office/powerpoint/2010/main" val="13177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53D5C-BA9E-4656-95B8-893F2E3411C5}"/>
              </a:ext>
            </a:extLst>
          </p:cNvPr>
          <p:cNvSpPr>
            <a:spLocks noGrp="1"/>
          </p:cNvSpPr>
          <p:nvPr>
            <p:ph idx="1"/>
          </p:nvPr>
        </p:nvSpPr>
        <p:spPr>
          <a:xfrm>
            <a:off x="1593111" y="1104476"/>
            <a:ext cx="10515600" cy="4351338"/>
          </a:xfrm>
        </p:spPr>
        <p:txBody>
          <a:bodyPr>
            <a:normAutofit/>
          </a:bodyPr>
          <a:lstStyle/>
          <a:p>
            <a:r>
              <a:rPr lang="en-GB" sz="3200" dirty="0">
                <a:solidFill>
                  <a:schemeClr val="accent2">
                    <a:lumMod val="50000"/>
                  </a:schemeClr>
                </a:solidFill>
              </a:rPr>
              <a:t>The questionnaire was answered trough Google form by 9 individuals who took part in the meeting.</a:t>
            </a:r>
          </a:p>
          <a:p>
            <a:endParaRPr lang="en-GB" sz="3200" dirty="0">
              <a:solidFill>
                <a:schemeClr val="accent2">
                  <a:lumMod val="50000"/>
                </a:schemeClr>
              </a:solidFill>
            </a:endParaRPr>
          </a:p>
          <a:p>
            <a:endParaRPr lang="en-GB" sz="3200" dirty="0">
              <a:solidFill>
                <a:schemeClr val="accent2">
                  <a:lumMod val="50000"/>
                </a:schemeClr>
              </a:solidFill>
            </a:endParaRPr>
          </a:p>
          <a:p>
            <a:r>
              <a:rPr lang="en-GB" sz="3200" dirty="0">
                <a:solidFill>
                  <a:schemeClr val="accent2">
                    <a:lumMod val="50000"/>
                  </a:schemeClr>
                </a:solidFill>
              </a:rPr>
              <a:t>These answers are as following:</a:t>
            </a:r>
            <a:endParaRPr lang="en-US" sz="3200" dirty="0">
              <a:solidFill>
                <a:schemeClr val="accent2">
                  <a:lumMod val="50000"/>
                </a:schemeClr>
              </a:solidFill>
            </a:endParaRPr>
          </a:p>
        </p:txBody>
      </p:sp>
      <p:sp>
        <p:nvSpPr>
          <p:cNvPr id="6" name="Slide Number Placeholder 4">
            <a:extLst>
              <a:ext uri="{FF2B5EF4-FFF2-40B4-BE49-F238E27FC236}">
                <a16:creationId xmlns:a16="http://schemas.microsoft.com/office/drawing/2014/main" id="{DB60CD6E-5340-47B9-9EBC-CB411458F613}"/>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6</a:t>
            </a:fld>
            <a:endParaRPr lang="en-US" sz="1800" b="1" dirty="0">
              <a:solidFill>
                <a:srgbClr val="0070C0"/>
              </a:solidFill>
            </a:endParaRPr>
          </a:p>
        </p:txBody>
      </p:sp>
      <p:pic>
        <p:nvPicPr>
          <p:cNvPr id="7" name="Picture 6">
            <a:extLst>
              <a:ext uri="{FF2B5EF4-FFF2-40B4-BE49-F238E27FC236}">
                <a16:creationId xmlns:a16="http://schemas.microsoft.com/office/drawing/2014/main" id="{992F802E-9509-4B19-990E-771AD9685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FBD0F5C0-0ACA-41D5-AC26-7E96AC0CE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66572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7E43D2-0E9C-40E6-BC2C-168206A2D4A0}"/>
              </a:ext>
            </a:extLst>
          </p:cNvPr>
          <p:cNvSpPr txBox="1"/>
          <p:nvPr/>
        </p:nvSpPr>
        <p:spPr>
          <a:xfrm>
            <a:off x="1855161" y="2797854"/>
            <a:ext cx="8928718" cy="769441"/>
          </a:xfrm>
          <a:prstGeom prst="rect">
            <a:avLst/>
          </a:prstGeom>
          <a:noFill/>
        </p:spPr>
        <p:txBody>
          <a:bodyPr wrap="square">
            <a:spAutoFit/>
          </a:bodyPr>
          <a:lstStyle/>
          <a:p>
            <a:r>
              <a:rPr lang="en-US" sz="4400" b="0" i="0" dirty="0">
                <a:solidFill>
                  <a:srgbClr val="000000"/>
                </a:solidFill>
                <a:effectLst/>
                <a:latin typeface="Google Sans"/>
              </a:rPr>
              <a:t>1. Content and work in the meeting:</a:t>
            </a:r>
            <a:endParaRPr lang="en-US" sz="4400" dirty="0"/>
          </a:p>
        </p:txBody>
      </p:sp>
      <p:sp>
        <p:nvSpPr>
          <p:cNvPr id="7" name="Slide Number Placeholder 4">
            <a:extLst>
              <a:ext uri="{FF2B5EF4-FFF2-40B4-BE49-F238E27FC236}">
                <a16:creationId xmlns:a16="http://schemas.microsoft.com/office/drawing/2014/main" id="{0EB1088A-A5EF-4C94-A919-0DCFFE637583}"/>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7</a:t>
            </a:fld>
            <a:endParaRPr lang="en-US" sz="1800" b="1" dirty="0">
              <a:solidFill>
                <a:srgbClr val="0070C0"/>
              </a:solidFill>
            </a:endParaRPr>
          </a:p>
        </p:txBody>
      </p:sp>
      <p:pic>
        <p:nvPicPr>
          <p:cNvPr id="8" name="Picture 7">
            <a:extLst>
              <a:ext uri="{FF2B5EF4-FFF2-40B4-BE49-F238E27FC236}">
                <a16:creationId xmlns:a16="http://schemas.microsoft.com/office/drawing/2014/main" id="{78DFDD2B-1E82-49FC-85C1-30DAF08C1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31F21C39-DC42-4B62-91BA-06C6FE449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115192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agenda of the meeting was very well balanced focusing on all key aspects of the project. Number of responses: 9 responses.">
            <a:extLst>
              <a:ext uri="{FF2B5EF4-FFF2-40B4-BE49-F238E27FC236}">
                <a16:creationId xmlns:a16="http://schemas.microsoft.com/office/drawing/2014/main" id="{CFBD513F-F6FF-4027-997E-2B37BB549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752" y="826579"/>
            <a:ext cx="10602968" cy="504055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051B8B25-7846-4730-8A62-823206A0AE67}"/>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8</a:t>
            </a:fld>
            <a:endParaRPr lang="en-US" sz="1800" b="1" dirty="0">
              <a:solidFill>
                <a:srgbClr val="0070C0"/>
              </a:solidFill>
            </a:endParaRPr>
          </a:p>
        </p:txBody>
      </p:sp>
      <p:pic>
        <p:nvPicPr>
          <p:cNvPr id="7" name="Picture 6">
            <a:extLst>
              <a:ext uri="{FF2B5EF4-FFF2-40B4-BE49-F238E27FC236}">
                <a16:creationId xmlns:a16="http://schemas.microsoft.com/office/drawing/2014/main" id="{E66B5791-0CF6-43EE-8F0F-9574F21F0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B84BC90E-A455-4DE4-BE48-9788F5FB5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358215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Forms response chart. Question title: The meeting reached its objectives. Number of responses: 9 responses.">
            <a:extLst>
              <a:ext uri="{FF2B5EF4-FFF2-40B4-BE49-F238E27FC236}">
                <a16:creationId xmlns:a16="http://schemas.microsoft.com/office/drawing/2014/main" id="{1EE4E63E-1570-4483-9918-384E633D4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20" y="778932"/>
            <a:ext cx="10352568" cy="49215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912E7490-2BAA-410F-8535-7BA8E97B8A07}"/>
              </a:ext>
            </a:extLst>
          </p:cNvPr>
          <p:cNvSpPr>
            <a:spLocks noGrp="1"/>
          </p:cNvSpPr>
          <p:nvPr>
            <p:ph type="sldNum" sz="quarter" idx="12"/>
          </p:nvPr>
        </p:nvSpPr>
        <p:spPr>
          <a:xfrm>
            <a:off x="11159483" y="6189433"/>
            <a:ext cx="551167" cy="365125"/>
          </a:xfrm>
        </p:spPr>
        <p:txBody>
          <a:bodyPr/>
          <a:lstStyle/>
          <a:p>
            <a:fld id="{14D36186-3F94-406A-A925-9FC9952FC211}" type="slidenum">
              <a:rPr lang="en-US" sz="1800" b="1" smtClean="0">
                <a:solidFill>
                  <a:srgbClr val="0070C0"/>
                </a:solidFill>
              </a:rPr>
              <a:t>9</a:t>
            </a:fld>
            <a:endParaRPr lang="en-US" sz="1800" b="1" dirty="0">
              <a:solidFill>
                <a:srgbClr val="0070C0"/>
              </a:solidFill>
            </a:endParaRPr>
          </a:p>
        </p:txBody>
      </p:sp>
      <p:pic>
        <p:nvPicPr>
          <p:cNvPr id="7" name="Picture 6">
            <a:extLst>
              <a:ext uri="{FF2B5EF4-FFF2-40B4-BE49-F238E27FC236}">
                <a16:creationId xmlns:a16="http://schemas.microsoft.com/office/drawing/2014/main" id="{A65A7B8C-1069-45B0-A279-F84B37FA4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264" y="234076"/>
            <a:ext cx="2868455" cy="664792"/>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867EF0D5-9191-4801-8806-BED4E35FB1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132" y="121793"/>
            <a:ext cx="1618136" cy="823821"/>
          </a:xfrm>
          <a:prstGeom prst="rect">
            <a:avLst/>
          </a:prstGeom>
        </p:spPr>
      </p:pic>
    </p:spTree>
    <p:extLst>
      <p:ext uri="{BB962C8B-B14F-4D97-AF65-F5344CB8AC3E}">
        <p14:creationId xmlns:p14="http://schemas.microsoft.com/office/powerpoint/2010/main" val="2292514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
      <a:dk1>
        <a:srgbClr val="7EC492"/>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162</TotalTime>
  <Words>573</Words>
  <Application>Microsoft Office PowerPoint</Application>
  <PresentationFormat>Widescreen</PresentationFormat>
  <Paragraphs>91</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Gothic</vt:lpstr>
      <vt:lpstr>Corbel</vt:lpstr>
      <vt:lpstr>Google Sans</vt:lpstr>
      <vt:lpstr>Roboto</vt:lpstr>
      <vt:lpstr>Parallax</vt:lpstr>
      <vt:lpstr>PowerPoint Presentation</vt:lpstr>
      <vt:lpstr>The Questionnaire was sent to all partners with the following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other comments? :</vt:lpstr>
      <vt:lpstr>PowerPoint Presentation</vt:lpstr>
      <vt:lpstr>PowerPoint Presentation</vt:lpstr>
    </vt:vector>
  </TitlesOfParts>
  <Company>Windows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Cyprus Math Society</dc:creator>
  <cp:lastModifiedBy>Monica Tsartsali</cp:lastModifiedBy>
  <cp:revision>29</cp:revision>
  <dcterms:created xsi:type="dcterms:W3CDTF">2020-11-12T14:37:17Z</dcterms:created>
  <dcterms:modified xsi:type="dcterms:W3CDTF">2021-03-01T11:07:38Z</dcterms:modified>
</cp:coreProperties>
</file>